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34"/>
  </p:notesMasterIdLst>
  <p:sldIdLst>
    <p:sldId id="430" r:id="rId2"/>
    <p:sldId id="450" r:id="rId3"/>
    <p:sldId id="395" r:id="rId4"/>
    <p:sldId id="381" r:id="rId5"/>
    <p:sldId id="396" r:id="rId6"/>
    <p:sldId id="394" r:id="rId7"/>
    <p:sldId id="398" r:id="rId8"/>
    <p:sldId id="399" r:id="rId9"/>
    <p:sldId id="401" r:id="rId10"/>
    <p:sldId id="402" r:id="rId11"/>
    <p:sldId id="451" r:id="rId12"/>
    <p:sldId id="429" r:id="rId13"/>
    <p:sldId id="446" r:id="rId14"/>
    <p:sldId id="447" r:id="rId15"/>
    <p:sldId id="445" r:id="rId16"/>
    <p:sldId id="407" r:id="rId17"/>
    <p:sldId id="431" r:id="rId18"/>
    <p:sldId id="433" r:id="rId19"/>
    <p:sldId id="434" r:id="rId20"/>
    <p:sldId id="435" r:id="rId21"/>
    <p:sldId id="436" r:id="rId22"/>
    <p:sldId id="437" r:id="rId23"/>
    <p:sldId id="438" r:id="rId24"/>
    <p:sldId id="439" r:id="rId25"/>
    <p:sldId id="440" r:id="rId26"/>
    <p:sldId id="441" r:id="rId27"/>
    <p:sldId id="442" r:id="rId28"/>
    <p:sldId id="443" r:id="rId29"/>
    <p:sldId id="444" r:id="rId30"/>
    <p:sldId id="453" r:id="rId31"/>
    <p:sldId id="448" r:id="rId32"/>
    <p:sldId id="449" r:id="rId33"/>
  </p:sldIdLst>
  <p:sldSz cx="9144000" cy="6858000" type="screen4x3"/>
  <p:notesSz cx="6950075" cy="9236075"/>
  <p:embeddedFontLst>
    <p:embeddedFont>
      <p:font typeface="Candara" panose="020E0502030303020204" pitchFamily="34" charset="0"/>
      <p:regular r:id="rId35"/>
      <p:bold r:id="rId36"/>
      <p:italic r:id="rId37"/>
      <p:boldItalic r:id="rId38"/>
    </p:embeddedFont>
    <p:embeddedFont>
      <p:font typeface="Myriad Pro" panose="020B0503030403020204" pitchFamily="34" charset="0"/>
      <p:regular r:id="rId39"/>
      <p:bold r:id="rId40"/>
      <p:italic r:id="rId41"/>
      <p:boldItalic r:id="rId42"/>
    </p:embeddedFont>
    <p:embeddedFont>
      <p:font typeface="Myriad Hebrew" panose="01010101010101010101" pitchFamily="50" charset="-79"/>
      <p:regular r:id="rId43"/>
      <p:bold r:id="rId44"/>
      <p:italic r:id="rId45"/>
      <p:boldItalic r:id="rId46"/>
    </p:embeddedFont>
    <p:embeddedFont>
      <p:font typeface="HelveticaNeueLT Std" panose="020B0604020202020204" pitchFamily="34" charset="0"/>
      <p:regular r:id="rId47"/>
      <p:bold r:id="rId48"/>
    </p:embeddedFont>
    <p:embeddedFont>
      <p:font typeface="Calibri" panose="020F0502020204030204" pitchFamily="34" charset="0"/>
      <p:regular r:id="rId49"/>
      <p:bold r:id="rId50"/>
      <p:italic r:id="rId51"/>
      <p:boldItalic r:id="rId52"/>
    </p:embeddedFont>
    <p:embeddedFont>
      <p:font typeface="HelveticaNeueLT Std Thin" panose="020B0403020202020204" pitchFamily="34"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3A6BAE-7D9B-37F8-2B4F-076308FB98F9}" name="Jay Mcguffin" initials="JM" userId="c89b136495fce2c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FF5500"/>
    <a:srgbClr val="FCD5B5"/>
    <a:srgbClr val="AC343F"/>
    <a:srgbClr val="DCE6F2"/>
    <a:srgbClr val="AE3943"/>
    <a:srgbClr val="4F81BD"/>
    <a:srgbClr val="31859C"/>
    <a:srgbClr val="E1E1E1"/>
    <a:srgbClr val="F57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11" autoAdjust="0"/>
    <p:restoredTop sz="86369" autoAdjust="0"/>
  </p:normalViewPr>
  <p:slideViewPr>
    <p:cSldViewPr>
      <p:cViewPr>
        <p:scale>
          <a:sx n="118" d="100"/>
          <a:sy n="118" d="100"/>
        </p:scale>
        <p:origin x="756" y="-3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59"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y Mcguffin" userId="c89b136495fce2c2" providerId="LiveId" clId="{1E09C0B9-C997-45D8-9918-1F1BFB4FF540}"/>
    <pc:docChg chg="custSel modSld sldOrd">
      <pc:chgData name="Jay Mcguffin" userId="c89b136495fce2c2" providerId="LiveId" clId="{1E09C0B9-C997-45D8-9918-1F1BFB4FF540}" dt="2021-12-13T19:47:22.653" v="13"/>
      <pc:docMkLst>
        <pc:docMk/>
      </pc:docMkLst>
      <pc:sldChg chg="delCm">
        <pc:chgData name="Jay Mcguffin" userId="c89b136495fce2c2" providerId="LiveId" clId="{1E09C0B9-C997-45D8-9918-1F1BFB4FF540}" dt="2021-12-13T19:44:47.663" v="11"/>
        <pc:sldMkLst>
          <pc:docMk/>
          <pc:sldMk cId="529366013" sldId="402"/>
        </pc:sldMkLst>
      </pc:sldChg>
      <pc:sldChg chg="addSp delSp modSp mod">
        <pc:chgData name="Jay Mcguffin" userId="c89b136495fce2c2" providerId="LiveId" clId="{1E09C0B9-C997-45D8-9918-1F1BFB4FF540}" dt="2021-12-13T19:44:03.103" v="7" actId="478"/>
        <pc:sldMkLst>
          <pc:docMk/>
          <pc:sldMk cId="1257577911" sldId="407"/>
        </pc:sldMkLst>
        <pc:picChg chg="add del mod modCrop">
          <ac:chgData name="Jay Mcguffin" userId="c89b136495fce2c2" providerId="LiveId" clId="{1E09C0B9-C997-45D8-9918-1F1BFB4FF540}" dt="2021-12-13T19:44:03.103" v="7" actId="478"/>
          <ac:picMkLst>
            <pc:docMk/>
            <pc:sldMk cId="1257577911" sldId="407"/>
            <ac:picMk id="9" creationId="{0FA6CE97-0BF9-4086-934A-4978389BE5B1}"/>
          </ac:picMkLst>
        </pc:picChg>
      </pc:sldChg>
      <pc:sldChg chg="delCm">
        <pc:chgData name="Jay Mcguffin" userId="c89b136495fce2c2" providerId="LiveId" clId="{1E09C0B9-C997-45D8-9918-1F1BFB4FF540}" dt="2021-12-13T19:44:34.790" v="9"/>
        <pc:sldMkLst>
          <pc:docMk/>
          <pc:sldMk cId="3076026848" sldId="431"/>
        </pc:sldMkLst>
      </pc:sldChg>
      <pc:sldChg chg="delCm">
        <pc:chgData name="Jay Mcguffin" userId="c89b136495fce2c2" providerId="LiveId" clId="{1E09C0B9-C997-45D8-9918-1F1BFB4FF540}" dt="2021-12-13T19:44:18.480" v="8"/>
        <pc:sldMkLst>
          <pc:docMk/>
          <pc:sldMk cId="2925187714" sldId="438"/>
        </pc:sldMkLst>
      </pc:sldChg>
      <pc:sldChg chg="delCm">
        <pc:chgData name="Jay Mcguffin" userId="c89b136495fce2c2" providerId="LiveId" clId="{1E09C0B9-C997-45D8-9918-1F1BFB4FF540}" dt="2021-12-13T19:44:43.213" v="10"/>
        <pc:sldMkLst>
          <pc:docMk/>
          <pc:sldMk cId="2362792835" sldId="451"/>
        </pc:sldMkLst>
      </pc:sldChg>
      <pc:sldChg chg="ord">
        <pc:chgData name="Jay Mcguffin" userId="c89b136495fce2c2" providerId="LiveId" clId="{1E09C0B9-C997-45D8-9918-1F1BFB4FF540}" dt="2021-12-13T19:47:22.653" v="13"/>
        <pc:sldMkLst>
          <pc:docMk/>
          <pc:sldMk cId="128199492" sldId="45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78" tIns="46238" rIns="92478" bIns="46238"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78" tIns="46238" rIns="92478" bIns="46238" rtlCol="0"/>
          <a:lstStyle>
            <a:lvl1pPr algn="r">
              <a:defRPr sz="1200"/>
            </a:lvl1pPr>
          </a:lstStyle>
          <a:p>
            <a:fld id="{DB91F018-4534-4694-A215-9E16C59AF919}" type="datetimeFigureOut">
              <a:rPr lang="en-US" smtClean="0"/>
              <a:t>12/13/2021</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78" tIns="46238" rIns="92478" bIns="46238"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8" tIns="46238" rIns="92478" bIns="462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78" tIns="46238" rIns="92478" bIns="4623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78" tIns="46238" rIns="92478" bIns="46238" rtlCol="0" anchor="b"/>
          <a:lstStyle>
            <a:lvl1pPr algn="r">
              <a:defRPr sz="1200"/>
            </a:lvl1pPr>
          </a:lstStyle>
          <a:p>
            <a:fld id="{CE41AFE8-1E33-48B6-B55C-896C3315704A}" type="slidenum">
              <a:rPr lang="en-US" smtClean="0"/>
              <a:t>‹#›</a:t>
            </a:fld>
            <a:endParaRPr lang="en-US" dirty="0"/>
          </a:p>
        </p:txBody>
      </p:sp>
    </p:spTree>
    <p:extLst>
      <p:ext uri="{BB962C8B-B14F-4D97-AF65-F5344CB8AC3E}">
        <p14:creationId xmlns:p14="http://schemas.microsoft.com/office/powerpoint/2010/main" val="2609616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41AFE8-1E33-48B6-B55C-896C3315704A}" type="slidenum">
              <a:rPr lang="en-US" smtClean="0"/>
              <a:t>12</a:t>
            </a:fld>
            <a:endParaRPr lang="en-US" dirty="0"/>
          </a:p>
        </p:txBody>
      </p:sp>
    </p:spTree>
    <p:extLst>
      <p:ext uri="{BB962C8B-B14F-4D97-AF65-F5344CB8AC3E}">
        <p14:creationId xmlns:p14="http://schemas.microsoft.com/office/powerpoint/2010/main" val="3300566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9298E6-57E5-4433-8867-D45641CFF407}" type="datetime1">
              <a:rPr lang="en-US" smtClean="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492F4F-D341-4FA1-8C23-3AE0A8F2D7BE}" type="slidenum">
              <a:rPr lang="en-US" smtClean="0"/>
              <a:t>‹#›</a:t>
            </a:fld>
            <a:endParaRPr lang="en-US" dirty="0"/>
          </a:p>
        </p:txBody>
      </p:sp>
    </p:spTree>
    <p:extLst>
      <p:ext uri="{BB962C8B-B14F-4D97-AF65-F5344CB8AC3E}">
        <p14:creationId xmlns:p14="http://schemas.microsoft.com/office/powerpoint/2010/main" val="2720665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9E62D7-9BE0-4F91-B95C-861BE9ED12F1}" type="datetime1">
              <a:rPr lang="en-US" smtClean="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492F4F-D341-4FA1-8C23-3AE0A8F2D7BE}" type="slidenum">
              <a:rPr lang="en-US" smtClean="0"/>
              <a:t>‹#›</a:t>
            </a:fld>
            <a:endParaRPr lang="en-US" dirty="0"/>
          </a:p>
        </p:txBody>
      </p:sp>
    </p:spTree>
    <p:extLst>
      <p:ext uri="{BB962C8B-B14F-4D97-AF65-F5344CB8AC3E}">
        <p14:creationId xmlns:p14="http://schemas.microsoft.com/office/powerpoint/2010/main" val="1435591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0DC5FA-FB99-422B-B73A-5250590CE538}" type="datetime1">
              <a:rPr lang="en-US" smtClean="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492F4F-D341-4FA1-8C23-3AE0A8F2D7BE}" type="slidenum">
              <a:rPr lang="en-US" smtClean="0"/>
              <a:t>‹#›</a:t>
            </a:fld>
            <a:endParaRPr lang="en-US" dirty="0"/>
          </a:p>
        </p:txBody>
      </p:sp>
    </p:spTree>
    <p:extLst>
      <p:ext uri="{BB962C8B-B14F-4D97-AF65-F5344CB8AC3E}">
        <p14:creationId xmlns:p14="http://schemas.microsoft.com/office/powerpoint/2010/main" val="2773978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B97EAA-2AEB-4220-8453-3762BD7B8784}" type="datetime1">
              <a:rPr lang="en-US" smtClean="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492F4F-D341-4FA1-8C23-3AE0A8F2D7BE}" type="slidenum">
              <a:rPr lang="en-US" smtClean="0"/>
              <a:t>‹#›</a:t>
            </a:fld>
            <a:endParaRPr lang="en-US" dirty="0"/>
          </a:p>
        </p:txBody>
      </p:sp>
    </p:spTree>
    <p:extLst>
      <p:ext uri="{BB962C8B-B14F-4D97-AF65-F5344CB8AC3E}">
        <p14:creationId xmlns:p14="http://schemas.microsoft.com/office/powerpoint/2010/main" val="198188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53AF3-761A-4311-931B-120EBA512984}" type="datetime1">
              <a:rPr lang="en-US" smtClean="0"/>
              <a:t>12/13/2021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492F4F-D341-4FA1-8C23-3AE0A8F2D7BE}" type="slidenum">
              <a:rPr lang="en-US" smtClean="0"/>
              <a:t>‹#›</a:t>
            </a:fld>
            <a:endParaRPr lang="en-US" dirty="0"/>
          </a:p>
        </p:txBody>
      </p:sp>
    </p:spTree>
    <p:extLst>
      <p:ext uri="{BB962C8B-B14F-4D97-AF65-F5344CB8AC3E}">
        <p14:creationId xmlns:p14="http://schemas.microsoft.com/office/powerpoint/2010/main" val="175403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96635B-DCF1-4A7D-84E1-6E4BCA66A333}" type="datetime1">
              <a:rPr lang="en-US" smtClean="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492F4F-D341-4FA1-8C23-3AE0A8F2D7BE}" type="slidenum">
              <a:rPr lang="en-US" smtClean="0"/>
              <a:t>‹#›</a:t>
            </a:fld>
            <a:endParaRPr lang="en-US" dirty="0"/>
          </a:p>
        </p:txBody>
      </p:sp>
    </p:spTree>
    <p:extLst>
      <p:ext uri="{BB962C8B-B14F-4D97-AF65-F5344CB8AC3E}">
        <p14:creationId xmlns:p14="http://schemas.microsoft.com/office/powerpoint/2010/main" val="3768020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8DC6E1-2C40-4CB4-9D8A-0D1ACE315648}" type="datetime1">
              <a:rPr lang="en-US" smtClean="0"/>
              <a:t>12/13/2021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0492F4F-D341-4FA1-8C23-3AE0A8F2D7BE}" type="slidenum">
              <a:rPr lang="en-US" smtClean="0"/>
              <a:t>‹#›</a:t>
            </a:fld>
            <a:endParaRPr lang="en-US" dirty="0"/>
          </a:p>
        </p:txBody>
      </p:sp>
    </p:spTree>
    <p:extLst>
      <p:ext uri="{BB962C8B-B14F-4D97-AF65-F5344CB8AC3E}">
        <p14:creationId xmlns:p14="http://schemas.microsoft.com/office/powerpoint/2010/main" val="3075092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3C3E25-E50C-4819-BFF5-BEAB3DE0791D}" type="datetime1">
              <a:rPr lang="en-US" smtClean="0"/>
              <a:t>12/13/2021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0492F4F-D341-4FA1-8C23-3AE0A8F2D7BE}" type="slidenum">
              <a:rPr lang="en-US" smtClean="0"/>
              <a:t>‹#›</a:t>
            </a:fld>
            <a:endParaRPr lang="en-US" dirty="0"/>
          </a:p>
        </p:txBody>
      </p:sp>
    </p:spTree>
    <p:extLst>
      <p:ext uri="{BB962C8B-B14F-4D97-AF65-F5344CB8AC3E}">
        <p14:creationId xmlns:p14="http://schemas.microsoft.com/office/powerpoint/2010/main" val="576716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28F662-06CB-41EE-82E5-FBBEF45CB05B}" type="datetime1">
              <a:rPr lang="en-US" smtClean="0"/>
              <a:t>12/13/2021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0492F4F-D341-4FA1-8C23-3AE0A8F2D7BE}" type="slidenum">
              <a:rPr lang="en-US" smtClean="0"/>
              <a:t>‹#›</a:t>
            </a:fld>
            <a:endParaRPr lang="en-US" dirty="0"/>
          </a:p>
        </p:txBody>
      </p:sp>
    </p:spTree>
    <p:extLst>
      <p:ext uri="{BB962C8B-B14F-4D97-AF65-F5344CB8AC3E}">
        <p14:creationId xmlns:p14="http://schemas.microsoft.com/office/powerpoint/2010/main" val="2297148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E534BE-4A0A-42B6-A8C6-0C844EBEF3EF}" type="datetime1">
              <a:rPr lang="en-US" smtClean="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492F4F-D341-4FA1-8C23-3AE0A8F2D7BE}" type="slidenum">
              <a:rPr lang="en-US" smtClean="0"/>
              <a:t>‹#›</a:t>
            </a:fld>
            <a:endParaRPr lang="en-US" dirty="0"/>
          </a:p>
        </p:txBody>
      </p:sp>
    </p:spTree>
    <p:extLst>
      <p:ext uri="{BB962C8B-B14F-4D97-AF65-F5344CB8AC3E}">
        <p14:creationId xmlns:p14="http://schemas.microsoft.com/office/powerpoint/2010/main" val="1489081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8BA0C8-8708-487D-BD4A-934ACFD46595}" type="datetime1">
              <a:rPr lang="en-US" smtClean="0"/>
              <a:t>12/13/2021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492F4F-D341-4FA1-8C23-3AE0A8F2D7BE}" type="slidenum">
              <a:rPr lang="en-US" smtClean="0"/>
              <a:t>‹#›</a:t>
            </a:fld>
            <a:endParaRPr lang="en-US" dirty="0"/>
          </a:p>
        </p:txBody>
      </p:sp>
    </p:spTree>
    <p:extLst>
      <p:ext uri="{BB962C8B-B14F-4D97-AF65-F5344CB8AC3E}">
        <p14:creationId xmlns:p14="http://schemas.microsoft.com/office/powerpoint/2010/main" val="546133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362CD-AAF0-44F7-9918-CCEC036564C4}" type="datetime1">
              <a:rPr lang="en-US" smtClean="0"/>
              <a:t>12/13/2021</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92F4F-D341-4FA1-8C23-3AE0A8F2D7BE}" type="slidenum">
              <a:rPr lang="en-US" smtClean="0"/>
              <a:t>‹#›</a:t>
            </a:fld>
            <a:endParaRPr lang="en-US" dirty="0"/>
          </a:p>
        </p:txBody>
      </p:sp>
    </p:spTree>
    <p:extLst>
      <p:ext uri="{BB962C8B-B14F-4D97-AF65-F5344CB8AC3E}">
        <p14:creationId xmlns:p14="http://schemas.microsoft.com/office/powerpoint/2010/main" val="3625148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4.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4.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4.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5.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4.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4.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4.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4.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4.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4.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4556"/>
          <a:stretch/>
        </p:blipFill>
        <p:spPr>
          <a:xfrm flipH="1">
            <a:off x="-1" y="0"/>
            <a:ext cx="9143999" cy="5410200"/>
          </a:xfrm>
          <a:prstGeom prst="rect">
            <a:avLst/>
          </a:prstGeom>
        </p:spPr>
      </p:pic>
      <p:pic>
        <p:nvPicPr>
          <p:cNvPr id="11" name="Picture 10" descr="Malahide Logo">
            <a:extLst>
              <a:ext uri="{FF2B5EF4-FFF2-40B4-BE49-F238E27FC236}">
                <a16:creationId xmlns="" xmlns:a16="http://schemas.microsoft.com/office/drawing/2014/main" id="{C9634030-8EA9-434F-A47B-3526899FA6C5}"/>
              </a:ext>
            </a:extLst>
          </p:cNvPr>
          <p:cNvPicPr/>
          <p:nvPr/>
        </p:nvPicPr>
        <p:blipFill>
          <a:blip r:embed="rId3" cstate="print">
            <a:extLst>
              <a:ext uri="{28A0092B-C50C-407E-A947-70E740481C1C}">
                <a14:useLocalDpi xmlns:a14="http://schemas.microsoft.com/office/drawing/2010/main" val="0"/>
              </a:ext>
            </a:extLst>
          </a:blip>
          <a:srcRect b="8888"/>
          <a:stretch>
            <a:fillRect/>
          </a:stretch>
        </p:blipFill>
        <p:spPr>
          <a:xfrm>
            <a:off x="5941887" y="4191000"/>
            <a:ext cx="3202113" cy="1219200"/>
          </a:xfrm>
          <a:prstGeom prst="rect">
            <a:avLst/>
          </a:prstGeom>
        </p:spPr>
      </p:pic>
      <p:sp>
        <p:nvSpPr>
          <p:cNvPr id="13" name="Rectangle 12">
            <a:extLst>
              <a:ext uri="{FF2B5EF4-FFF2-40B4-BE49-F238E27FC236}">
                <a16:creationId xmlns="" xmlns:a16="http://schemas.microsoft.com/office/drawing/2014/main" id="{7E1C7586-D346-44AF-B54D-298F5F22EFBB}"/>
              </a:ext>
            </a:extLst>
          </p:cNvPr>
          <p:cNvSpPr/>
          <p:nvPr/>
        </p:nvSpPr>
        <p:spPr>
          <a:xfrm>
            <a:off x="-1" y="4191000"/>
            <a:ext cx="5941885" cy="1219200"/>
          </a:xfrm>
          <a:prstGeom prst="rect">
            <a:avLst/>
          </a:prstGeom>
          <a:solidFill>
            <a:srgbClr val="E46C0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 xmlns:a16="http://schemas.microsoft.com/office/drawing/2014/main" id="{4E69B0C1-A9FF-4C75-B81C-83B9952727AB}"/>
              </a:ext>
            </a:extLst>
          </p:cNvPr>
          <p:cNvSpPr txBox="1"/>
          <p:nvPr/>
        </p:nvSpPr>
        <p:spPr>
          <a:xfrm>
            <a:off x="410303" y="4529324"/>
            <a:ext cx="5121275" cy="523220"/>
          </a:xfrm>
          <a:prstGeom prst="rect">
            <a:avLst/>
          </a:prstGeom>
          <a:noFill/>
          <a:effectLst/>
        </p:spPr>
        <p:txBody>
          <a:bodyPr wrap="square" rtlCol="0">
            <a:spAutoFit/>
          </a:bodyPr>
          <a:lstStyle/>
          <a:p>
            <a:r>
              <a:rPr lang="en-CA" sz="2800" b="1" spc="300" dirty="0">
                <a:solidFill>
                  <a:schemeClr val="bg1"/>
                </a:solidFill>
                <a:effectLst>
                  <a:outerShdw blurRad="38100" dist="38100" dir="2700000" algn="tl">
                    <a:srgbClr val="000000">
                      <a:alpha val="43137"/>
                    </a:srgbClr>
                  </a:outerShdw>
                </a:effectLst>
                <a:latin typeface="Myriad Pro" panose="020B0503030403020204" pitchFamily="34" charset="0"/>
              </a:rPr>
              <a:t>Statutory Public Meeting</a:t>
            </a:r>
          </a:p>
        </p:txBody>
      </p:sp>
      <p:sp>
        <p:nvSpPr>
          <p:cNvPr id="15" name="TextBox 14"/>
          <p:cNvSpPr txBox="1"/>
          <p:nvPr/>
        </p:nvSpPr>
        <p:spPr>
          <a:xfrm>
            <a:off x="152400" y="5581471"/>
            <a:ext cx="4724400" cy="1169551"/>
          </a:xfrm>
          <a:prstGeom prst="rect">
            <a:avLst/>
          </a:prstGeom>
          <a:noFill/>
          <a:effectLst/>
        </p:spPr>
        <p:txBody>
          <a:bodyPr wrap="square" rtlCol="0">
            <a:spAutoFit/>
          </a:bodyPr>
          <a:lstStyle/>
          <a:p>
            <a:r>
              <a:rPr lang="en-US" sz="1200" dirty="0">
                <a:solidFill>
                  <a:schemeClr val="accent6">
                    <a:lumMod val="75000"/>
                  </a:schemeClr>
                </a:solidFill>
                <a:latin typeface="Myriad Pro" panose="020B0503030403020204" pitchFamily="34" charset="0"/>
              </a:rPr>
              <a:t>December 16, 2021</a:t>
            </a:r>
          </a:p>
          <a:p>
            <a:endParaRPr lang="en-US" sz="1600" b="1" dirty="0">
              <a:solidFill>
                <a:schemeClr val="accent6">
                  <a:lumMod val="75000"/>
                </a:schemeClr>
              </a:solidFill>
              <a:latin typeface="Myriad Pro" panose="020B0503030403020204" pitchFamily="34" charset="0"/>
            </a:endParaRPr>
          </a:p>
          <a:p>
            <a:r>
              <a:rPr lang="en-US" b="1" dirty="0">
                <a:solidFill>
                  <a:schemeClr val="accent6">
                    <a:lumMod val="75000"/>
                  </a:schemeClr>
                </a:solidFill>
                <a:latin typeface="Myriad Pro" panose="020B0503030403020204" pitchFamily="34" charset="0"/>
              </a:rPr>
              <a:t>Comprehensive Review &amp; Five-Year Update  </a:t>
            </a:r>
          </a:p>
          <a:p>
            <a:r>
              <a:rPr lang="en-US" sz="2400" dirty="0">
                <a:solidFill>
                  <a:schemeClr val="accent6">
                    <a:lumMod val="75000"/>
                  </a:schemeClr>
                </a:solidFill>
                <a:latin typeface="Myriad Pro" panose="020B0503030403020204" pitchFamily="34" charset="0"/>
              </a:rPr>
              <a:t>Township of Malahide Official Plan</a:t>
            </a:r>
            <a:endParaRPr lang="en-US" sz="2400" b="1" dirty="0">
              <a:solidFill>
                <a:schemeClr val="accent6">
                  <a:lumMod val="75000"/>
                </a:schemeClr>
              </a:solidFill>
              <a:latin typeface="HelveticaNeueLT Std" pitchFamily="34" charset="0"/>
            </a:endParaRPr>
          </a:p>
        </p:txBody>
      </p:sp>
      <p:pic>
        <p:nvPicPr>
          <p:cNvPr id="8" name="Picture 7">
            <a:extLst>
              <a:ext uri="{FF2B5EF4-FFF2-40B4-BE49-F238E27FC236}">
                <a16:creationId xmlns="" xmlns:a16="http://schemas.microsoft.com/office/drawing/2014/main" id="{EDC3A1D8-CC86-4294-B146-4F4C0B1C5F53}"/>
              </a:ext>
            </a:extLst>
          </p:cNvPr>
          <p:cNvPicPr>
            <a:picLocks noChangeAspect="1" noChangeArrowheads="1"/>
          </p:cNvPicPr>
          <p:nvPr/>
        </p:nvPicPr>
        <p:blipFill>
          <a:blip r:embed="rId4" cstate="print">
            <a:alphaModFix amt="50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8065080" y="5980650"/>
            <a:ext cx="922078" cy="62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528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C9982E4-1D71-1E49-92AF-B662D6D541AA}"/>
              </a:ext>
            </a:extLst>
          </p:cNvPr>
          <p:cNvSpPr/>
          <p:nvPr/>
        </p:nvSpPr>
        <p:spPr>
          <a:xfrm>
            <a:off x="-30480" y="-1110"/>
            <a:ext cx="9174480" cy="289671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peech Bubble: Rectangle 1">
            <a:extLst>
              <a:ext uri="{FF2B5EF4-FFF2-40B4-BE49-F238E27FC236}">
                <a16:creationId xmlns="" xmlns:a16="http://schemas.microsoft.com/office/drawing/2014/main" id="{04978617-BBEC-4F4A-B0F2-37ECAD70B121}"/>
              </a:ext>
            </a:extLst>
          </p:cNvPr>
          <p:cNvSpPr/>
          <p:nvPr/>
        </p:nvSpPr>
        <p:spPr>
          <a:xfrm rot="10800000" flipV="1">
            <a:off x="-30480" y="266138"/>
            <a:ext cx="6552055" cy="2585323"/>
          </a:xfrm>
          <a:prstGeom prst="wedgeRectCallout">
            <a:avLst>
              <a:gd name="adj1" fmla="val -21205"/>
              <a:gd name="adj2" fmla="val 6698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05E5D309-780F-4D2D-9443-2E77B3FE3925}"/>
              </a:ext>
            </a:extLst>
          </p:cNvPr>
          <p:cNvSpPr txBox="1"/>
          <p:nvPr/>
        </p:nvSpPr>
        <p:spPr>
          <a:xfrm>
            <a:off x="-30480" y="1478498"/>
            <a:ext cx="9174480" cy="502702"/>
          </a:xfrm>
          <a:prstGeom prst="rect">
            <a:avLst/>
          </a:prstGeom>
          <a:noFill/>
          <a:effectLst/>
        </p:spPr>
        <p:txBody>
          <a:bodyPr wrap="square" rtlCol="0">
            <a:spAutoFit/>
          </a:bodyPr>
          <a:lstStyle/>
          <a:p>
            <a:pPr algn="ctr">
              <a:lnSpc>
                <a:spcPts val="3240"/>
              </a:lnSpc>
            </a:pPr>
            <a:r>
              <a:rPr lang="en-CA" sz="2800" b="1" spc="300" dirty="0">
                <a:solidFill>
                  <a:schemeClr val="bg1"/>
                </a:solidFill>
                <a:effectLst>
                  <a:outerShdw blurRad="38100" dist="38100" dir="2700000" algn="tl">
                    <a:srgbClr val="000000">
                      <a:alpha val="43137"/>
                    </a:srgbClr>
                  </a:outerShdw>
                </a:effectLst>
                <a:latin typeface="Myriad Pro" panose="020B0503030403020204" charset="0"/>
              </a:rPr>
              <a:t>OFFICIAL PLAN AMENDMENT NO. 20</a:t>
            </a:r>
          </a:p>
        </p:txBody>
      </p:sp>
      <p:sp>
        <p:nvSpPr>
          <p:cNvPr id="9" name="TextBox 8">
            <a:extLst>
              <a:ext uri="{FF2B5EF4-FFF2-40B4-BE49-F238E27FC236}">
                <a16:creationId xmlns="" xmlns:a16="http://schemas.microsoft.com/office/drawing/2014/main" id="{CC1F2B25-EF0B-45A8-85BB-FAF774373100}"/>
              </a:ext>
            </a:extLst>
          </p:cNvPr>
          <p:cNvSpPr txBox="1"/>
          <p:nvPr/>
        </p:nvSpPr>
        <p:spPr>
          <a:xfrm>
            <a:off x="304800" y="3176587"/>
            <a:ext cx="5667376" cy="2462213"/>
          </a:xfrm>
          <a:prstGeom prst="rect">
            <a:avLst/>
          </a:prstGeom>
          <a:noFill/>
          <a:effectLst/>
        </p:spPr>
        <p:txBody>
          <a:bodyPr wrap="square" rtlCol="0">
            <a:spAutoFit/>
          </a:bodyPr>
          <a:lstStyle/>
          <a:p>
            <a:pPr marL="171450" indent="-171450">
              <a:buFont typeface="Arial" panose="020B0604020202020204" pitchFamily="34" charset="0"/>
              <a:buChar char="•"/>
            </a:pPr>
            <a:r>
              <a:rPr lang="en-US" sz="1400" dirty="0">
                <a:solidFill>
                  <a:schemeClr val="bg1">
                    <a:lumMod val="65000"/>
                  </a:schemeClr>
                </a:solidFill>
                <a:latin typeface="Myriad Hebrew" pitchFamily="2" charset="-79"/>
                <a:cs typeface="Myriad Hebrew" pitchFamily="2" charset="-79"/>
              </a:rPr>
              <a:t>A large amount of land is reallocated from unserviced, or partially serviced hamlet settlement areas to the Village of Springfield. A higher density of residential development is anticipated in Springfield due to the existing municipal sanitary services and planned extension of water services.</a:t>
            </a:r>
          </a:p>
          <a:p>
            <a:pPr marL="171450" indent="-171450">
              <a:buFont typeface="Arial" panose="020B0604020202020204" pitchFamily="34" charset="0"/>
              <a:buChar char="•"/>
            </a:pPr>
            <a:endParaRPr lang="en-US" sz="1400" dirty="0">
              <a:solidFill>
                <a:schemeClr val="bg1">
                  <a:lumMod val="65000"/>
                </a:schemeClr>
              </a:solidFill>
              <a:latin typeface="Myriad Hebrew" pitchFamily="2" charset="-79"/>
              <a:cs typeface="Myriad Hebrew" pitchFamily="2" charset="-79"/>
            </a:endParaRPr>
          </a:p>
          <a:p>
            <a:pPr marL="171450" indent="-171450">
              <a:buFont typeface="Arial" panose="020B0604020202020204" pitchFamily="34" charset="0"/>
              <a:buChar char="•"/>
            </a:pPr>
            <a:r>
              <a:rPr lang="en-US" sz="1400" dirty="0">
                <a:solidFill>
                  <a:schemeClr val="bg1">
                    <a:lumMod val="65000"/>
                  </a:schemeClr>
                </a:solidFill>
                <a:latin typeface="Myriad Hebrew" pitchFamily="2" charset="-79"/>
                <a:cs typeface="Myriad Hebrew" pitchFamily="2" charset="-79"/>
              </a:rPr>
              <a:t>The ‘Future Urban Growth’ designation acknowledges that these lands will eventually be developed for urban land uses and provides a degree of flexibility insofar as it is difficult to forecast what the demand for residential development will be once full municipal services are available. </a:t>
            </a:r>
          </a:p>
        </p:txBody>
      </p:sp>
      <p:pic>
        <p:nvPicPr>
          <p:cNvPr id="12" name="Picture 11">
            <a:extLst>
              <a:ext uri="{FF2B5EF4-FFF2-40B4-BE49-F238E27FC236}">
                <a16:creationId xmlns="" xmlns:a16="http://schemas.microsoft.com/office/drawing/2014/main" id="{61A1077F-C9F5-4A32-86FE-72A1C0B873F4}"/>
              </a:ext>
            </a:extLst>
          </p:cNvPr>
          <p:cNvPicPr>
            <a:picLocks noChangeAspect="1" noChangeArrowheads="1"/>
          </p:cNvPicPr>
          <p:nvPr/>
        </p:nvPicPr>
        <p:blipFill>
          <a:blip r:embed="rId2" cstate="print">
            <a:alphaModFix amt="5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661840" y="6006080"/>
            <a:ext cx="922078" cy="62332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 xmlns:a16="http://schemas.microsoft.com/office/drawing/2014/main" id="{44765BD6-F94F-4EAF-AB04-AD29464137B1}"/>
              </a:ext>
            </a:extLst>
          </p:cNvPr>
          <p:cNvSpPr/>
          <p:nvPr/>
        </p:nvSpPr>
        <p:spPr>
          <a:xfrm>
            <a:off x="457199" y="709276"/>
            <a:ext cx="8078345" cy="461665"/>
          </a:xfrm>
          <a:prstGeom prst="rect">
            <a:avLst/>
          </a:prstGeom>
        </p:spPr>
        <p:txBody>
          <a:bodyPr wrap="square">
            <a:spAutoFit/>
          </a:bodyPr>
          <a:lstStyle/>
          <a:p>
            <a:pPr defTabSz="931863">
              <a:tabLst>
                <a:tab pos="3946525" algn="ctr"/>
                <a:tab pos="7894638" algn="r"/>
              </a:tabLst>
            </a:pPr>
            <a:r>
              <a:rPr lang="en-US" sz="1200" dirty="0">
                <a:solidFill>
                  <a:schemeClr val="bg1">
                    <a:lumMod val="85000"/>
                  </a:schemeClr>
                </a:solidFill>
                <a:latin typeface="Candara" panose="020E0502030303020204" pitchFamily="34" charset="0"/>
              </a:rPr>
              <a:t>Comprehensive Review &amp; Update	Statutory Public Meeting	December 16, 2021</a:t>
            </a:r>
          </a:p>
          <a:p>
            <a:pPr defTabSz="931863">
              <a:tabLst>
                <a:tab pos="3946525" algn="ctr"/>
                <a:tab pos="7894638" algn="r"/>
              </a:tabLst>
            </a:pPr>
            <a:r>
              <a:rPr lang="en-US" sz="1200" dirty="0">
                <a:solidFill>
                  <a:schemeClr val="bg1">
                    <a:lumMod val="85000"/>
                  </a:schemeClr>
                </a:solidFill>
                <a:latin typeface="Candara" panose="020E0502030303020204" pitchFamily="34" charset="0"/>
              </a:rPr>
              <a:t>Township of Malahide Official Plan</a:t>
            </a:r>
          </a:p>
        </p:txBody>
      </p:sp>
      <p:sp>
        <p:nvSpPr>
          <p:cNvPr id="10" name="TextBox 9">
            <a:extLst>
              <a:ext uri="{FF2B5EF4-FFF2-40B4-BE49-F238E27FC236}">
                <a16:creationId xmlns="" xmlns:a16="http://schemas.microsoft.com/office/drawing/2014/main" id="{05E5D309-780F-4D2D-9443-2E77B3FE3925}"/>
              </a:ext>
            </a:extLst>
          </p:cNvPr>
          <p:cNvSpPr txBox="1"/>
          <p:nvPr/>
        </p:nvSpPr>
        <p:spPr>
          <a:xfrm>
            <a:off x="8021" y="2069070"/>
            <a:ext cx="9174480" cy="449803"/>
          </a:xfrm>
          <a:prstGeom prst="rect">
            <a:avLst/>
          </a:prstGeom>
          <a:noFill/>
          <a:effectLst/>
        </p:spPr>
        <p:txBody>
          <a:bodyPr wrap="square" rtlCol="0">
            <a:spAutoFit/>
          </a:bodyPr>
          <a:lstStyle/>
          <a:p>
            <a:pPr algn="ctr">
              <a:lnSpc>
                <a:spcPts val="3240"/>
              </a:lnSpc>
            </a:pPr>
            <a:r>
              <a:rPr lang="en-US" sz="1600" b="1" spc="300" dirty="0">
                <a:solidFill>
                  <a:schemeClr val="bg1"/>
                </a:solidFill>
                <a:latin typeface="Myriad Pro" panose="020B0503030403020204" charset="0"/>
              </a:rPr>
              <a:t>Future Urban Growth</a:t>
            </a:r>
          </a:p>
        </p:txBody>
      </p:sp>
      <p:pic>
        <p:nvPicPr>
          <p:cNvPr id="11" name="Picture 10" descr="Malahide Logo">
            <a:extLst>
              <a:ext uri="{FF2B5EF4-FFF2-40B4-BE49-F238E27FC236}">
                <a16:creationId xmlns="" xmlns:a16="http://schemas.microsoft.com/office/drawing/2014/main" id="{34ACFCF7-2141-49B9-A828-A2BDEA34876A}"/>
              </a:ext>
            </a:extLst>
          </p:cNvPr>
          <p:cNvPicPr/>
          <p:nvPr/>
        </p:nvPicPr>
        <p:blipFill>
          <a:blip r:embed="rId4" cstate="print">
            <a:extLst>
              <a:ext uri="{28A0092B-C50C-407E-A947-70E740481C1C}">
                <a14:useLocalDpi xmlns:a14="http://schemas.microsoft.com/office/drawing/2010/main" val="0"/>
              </a:ext>
            </a:extLst>
          </a:blip>
          <a:srcRect b="8888"/>
          <a:stretch>
            <a:fillRect/>
          </a:stretch>
        </p:blipFill>
        <p:spPr>
          <a:xfrm>
            <a:off x="7010400" y="5923367"/>
            <a:ext cx="1752600" cy="706033"/>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8700" y="3124200"/>
            <a:ext cx="2806700" cy="2105025"/>
          </a:xfrm>
          <a:prstGeom prst="rect">
            <a:avLst/>
          </a:prstGeom>
        </p:spPr>
      </p:pic>
      <p:sp>
        <p:nvSpPr>
          <p:cNvPr id="5" name="Rectangle 4"/>
          <p:cNvSpPr/>
          <p:nvPr/>
        </p:nvSpPr>
        <p:spPr>
          <a:xfrm>
            <a:off x="304800" y="5572780"/>
            <a:ext cx="8763000" cy="523220"/>
          </a:xfrm>
          <a:prstGeom prst="rect">
            <a:avLst/>
          </a:prstGeom>
        </p:spPr>
        <p:txBody>
          <a:bodyPr wrap="square">
            <a:spAutoFit/>
          </a:bodyPr>
          <a:lstStyle/>
          <a:p>
            <a:pPr marL="171450" indent="-171450">
              <a:buFont typeface="Arial" panose="020B0604020202020204" pitchFamily="34" charset="0"/>
              <a:buChar char="•"/>
            </a:pPr>
            <a:r>
              <a:rPr lang="en-US" sz="1400" dirty="0">
                <a:solidFill>
                  <a:schemeClr val="bg1">
                    <a:lumMod val="65000"/>
                  </a:schemeClr>
                </a:solidFill>
                <a:latin typeface="Myriad Hebrew" pitchFamily="2" charset="-79"/>
                <a:cs typeface="Myriad Hebrew" pitchFamily="2" charset="-79"/>
              </a:rPr>
              <a:t>A number of factors are expected to accelerate demand for housing in Springfield. The Future Urban Growth designation will help the Township maintain flexibility to address these shifting trends. </a:t>
            </a:r>
          </a:p>
        </p:txBody>
      </p:sp>
    </p:spTree>
    <p:extLst>
      <p:ext uri="{BB962C8B-B14F-4D97-AF65-F5344CB8AC3E}">
        <p14:creationId xmlns:p14="http://schemas.microsoft.com/office/powerpoint/2010/main" val="529366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C9982E4-1D71-1E49-92AF-B662D6D541AA}"/>
              </a:ext>
            </a:extLst>
          </p:cNvPr>
          <p:cNvSpPr/>
          <p:nvPr/>
        </p:nvSpPr>
        <p:spPr>
          <a:xfrm>
            <a:off x="-30480" y="-1110"/>
            <a:ext cx="9174480" cy="289671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peech Bubble: Rectangle 1">
            <a:extLst>
              <a:ext uri="{FF2B5EF4-FFF2-40B4-BE49-F238E27FC236}">
                <a16:creationId xmlns="" xmlns:a16="http://schemas.microsoft.com/office/drawing/2014/main" id="{04978617-BBEC-4F4A-B0F2-37ECAD70B121}"/>
              </a:ext>
            </a:extLst>
          </p:cNvPr>
          <p:cNvSpPr/>
          <p:nvPr/>
        </p:nvSpPr>
        <p:spPr>
          <a:xfrm rot="10800000" flipV="1">
            <a:off x="-30480" y="266138"/>
            <a:ext cx="6552055" cy="2585323"/>
          </a:xfrm>
          <a:prstGeom prst="wedgeRectCallout">
            <a:avLst>
              <a:gd name="adj1" fmla="val -21205"/>
              <a:gd name="adj2" fmla="val 6698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05E5D309-780F-4D2D-9443-2E77B3FE3925}"/>
              </a:ext>
            </a:extLst>
          </p:cNvPr>
          <p:cNvSpPr txBox="1"/>
          <p:nvPr/>
        </p:nvSpPr>
        <p:spPr>
          <a:xfrm>
            <a:off x="-30480" y="1478498"/>
            <a:ext cx="9174480" cy="502702"/>
          </a:xfrm>
          <a:prstGeom prst="rect">
            <a:avLst/>
          </a:prstGeom>
          <a:noFill/>
          <a:effectLst/>
        </p:spPr>
        <p:txBody>
          <a:bodyPr wrap="square" rtlCol="0">
            <a:spAutoFit/>
          </a:bodyPr>
          <a:lstStyle/>
          <a:p>
            <a:pPr algn="ctr">
              <a:lnSpc>
                <a:spcPts val="3240"/>
              </a:lnSpc>
            </a:pPr>
            <a:r>
              <a:rPr lang="en-CA" sz="2800" b="1" spc="300" dirty="0">
                <a:solidFill>
                  <a:schemeClr val="bg1"/>
                </a:solidFill>
                <a:effectLst>
                  <a:outerShdw blurRad="38100" dist="38100" dir="2700000" algn="tl">
                    <a:srgbClr val="000000">
                      <a:alpha val="43137"/>
                    </a:srgbClr>
                  </a:outerShdw>
                </a:effectLst>
                <a:latin typeface="Myriad Pro" panose="020B0503030403020204" charset="0"/>
              </a:rPr>
              <a:t>OFFICIAL PLAN AMENDMENT NO. 20</a:t>
            </a:r>
          </a:p>
        </p:txBody>
      </p:sp>
      <p:sp>
        <p:nvSpPr>
          <p:cNvPr id="9" name="TextBox 8">
            <a:extLst>
              <a:ext uri="{FF2B5EF4-FFF2-40B4-BE49-F238E27FC236}">
                <a16:creationId xmlns="" xmlns:a16="http://schemas.microsoft.com/office/drawing/2014/main" id="{CC1F2B25-EF0B-45A8-85BB-FAF774373100}"/>
              </a:ext>
            </a:extLst>
          </p:cNvPr>
          <p:cNvSpPr txBox="1"/>
          <p:nvPr/>
        </p:nvSpPr>
        <p:spPr>
          <a:xfrm>
            <a:off x="304800" y="3202900"/>
            <a:ext cx="8686800" cy="2893100"/>
          </a:xfrm>
          <a:prstGeom prst="rect">
            <a:avLst/>
          </a:prstGeom>
          <a:noFill/>
          <a:effectLst/>
        </p:spPr>
        <p:txBody>
          <a:bodyPr wrap="square" rtlCol="0">
            <a:spAutoFit/>
          </a:bodyPr>
          <a:lstStyle/>
          <a:p>
            <a:pPr marL="171450" indent="-171450">
              <a:buFont typeface="Arial" panose="020B0604020202020204" pitchFamily="34" charset="0"/>
              <a:buChar char="•"/>
            </a:pPr>
            <a:r>
              <a:rPr lang="en-US" sz="1400" dirty="0">
                <a:solidFill>
                  <a:schemeClr val="bg1">
                    <a:lumMod val="65000"/>
                  </a:schemeClr>
                </a:solidFill>
                <a:latin typeface="Myriad Hebrew" pitchFamily="2" charset="-79"/>
                <a:cs typeface="Myriad Hebrew" pitchFamily="2" charset="-79"/>
              </a:rPr>
              <a:t>Arising from the population projections and a  detailed review of lands available for development, it has been determined that the Township has more than an adequate supply of land to accommodate future growth and anticipated housing needs.</a:t>
            </a:r>
          </a:p>
          <a:p>
            <a:pPr marL="171450" indent="-171450">
              <a:buFont typeface="Arial" panose="020B0604020202020204" pitchFamily="34" charset="0"/>
              <a:buChar char="•"/>
            </a:pPr>
            <a:r>
              <a:rPr lang="en-US" sz="1400" dirty="0">
                <a:solidFill>
                  <a:schemeClr val="bg1">
                    <a:lumMod val="65000"/>
                  </a:schemeClr>
                </a:solidFill>
                <a:latin typeface="Myriad Hebrew" pitchFamily="2" charset="-79"/>
                <a:cs typeface="Myriad Hebrew" pitchFamily="2" charset="-79"/>
              </a:rPr>
              <a:t>In recognition that the Township does not require additional lands to accommodate growth, it is recommended that a focus be placed on ensuring that underutilized lands in the designated hamlets be “re-shuffled” and re-allocated to the Village of Springfield, where opportunities for growth are appropriately allocated. Key factors at play in determining the location of growth lands are related to:</a:t>
            </a:r>
          </a:p>
          <a:p>
            <a:pPr marL="628650" lvl="1" indent="-171450">
              <a:buFont typeface="Arial" panose="020B0604020202020204" pitchFamily="34" charset="0"/>
              <a:buChar char="•"/>
            </a:pPr>
            <a:r>
              <a:rPr lang="en-US" sz="1400" dirty="0">
                <a:solidFill>
                  <a:schemeClr val="bg1">
                    <a:lumMod val="65000"/>
                  </a:schemeClr>
                </a:solidFill>
                <a:latin typeface="Myriad Hebrew" pitchFamily="2" charset="-79"/>
                <a:cs typeface="Myriad Hebrew" pitchFamily="2" charset="-79"/>
              </a:rPr>
              <a:t>Geography</a:t>
            </a:r>
          </a:p>
          <a:p>
            <a:pPr marL="628650" lvl="1" indent="-171450">
              <a:buFont typeface="Arial" panose="020B0604020202020204" pitchFamily="34" charset="0"/>
              <a:buChar char="•"/>
            </a:pPr>
            <a:r>
              <a:rPr lang="en-US" sz="1400" dirty="0">
                <a:solidFill>
                  <a:schemeClr val="bg1">
                    <a:lumMod val="65000"/>
                  </a:schemeClr>
                </a:solidFill>
                <a:latin typeface="Myriad Hebrew" pitchFamily="2" charset="-79"/>
                <a:cs typeface="Myriad Hebrew" pitchFamily="2" charset="-79"/>
              </a:rPr>
              <a:t>Transportation Linkages</a:t>
            </a:r>
          </a:p>
          <a:p>
            <a:pPr marL="628650" lvl="1" indent="-171450">
              <a:buFont typeface="Arial" panose="020B0604020202020204" pitchFamily="34" charset="0"/>
              <a:buChar char="•"/>
            </a:pPr>
            <a:r>
              <a:rPr lang="en-US" sz="1400" dirty="0">
                <a:solidFill>
                  <a:schemeClr val="bg1">
                    <a:lumMod val="65000"/>
                  </a:schemeClr>
                </a:solidFill>
                <a:latin typeface="Myriad Hebrew" pitchFamily="2" charset="-79"/>
                <a:cs typeface="Myriad Hebrew" pitchFamily="2" charset="-79"/>
              </a:rPr>
              <a:t>Potential availability of full municipal services (water </a:t>
            </a:r>
            <a:r>
              <a:rPr lang="en-US" sz="1400" u="sng" dirty="0">
                <a:solidFill>
                  <a:schemeClr val="bg1">
                    <a:lumMod val="65000"/>
                  </a:schemeClr>
                </a:solidFill>
                <a:latin typeface="Myriad Hebrew" pitchFamily="2" charset="-79"/>
                <a:cs typeface="Myriad Hebrew" pitchFamily="2" charset="-79"/>
              </a:rPr>
              <a:t>and</a:t>
            </a:r>
            <a:r>
              <a:rPr lang="en-US" sz="1400" dirty="0">
                <a:solidFill>
                  <a:schemeClr val="bg1">
                    <a:lumMod val="65000"/>
                  </a:schemeClr>
                </a:solidFill>
                <a:latin typeface="Myriad Hebrew" pitchFamily="2" charset="-79"/>
                <a:cs typeface="Myriad Hebrew" pitchFamily="2" charset="-79"/>
              </a:rPr>
              <a:t> sanitary)</a:t>
            </a:r>
          </a:p>
          <a:p>
            <a:pPr marL="628650" lvl="1" indent="-171450">
              <a:buFont typeface="Arial" panose="020B0604020202020204" pitchFamily="34" charset="0"/>
              <a:buChar char="•"/>
            </a:pPr>
            <a:r>
              <a:rPr lang="en-US" sz="1400" dirty="0">
                <a:solidFill>
                  <a:schemeClr val="bg1">
                    <a:lumMod val="65000"/>
                  </a:schemeClr>
                </a:solidFill>
                <a:latin typeface="Myriad Hebrew" pitchFamily="2" charset="-79"/>
                <a:cs typeface="Myriad Hebrew" pitchFamily="2" charset="-79"/>
              </a:rPr>
              <a:t>Opportunities for access to employment lands</a:t>
            </a:r>
          </a:p>
          <a:p>
            <a:pPr marL="171450" indent="-171450">
              <a:buFont typeface="Arial" panose="020B0604020202020204" pitchFamily="34" charset="0"/>
              <a:buChar char="•"/>
            </a:pPr>
            <a:r>
              <a:rPr lang="en-US" sz="1400" dirty="0">
                <a:solidFill>
                  <a:schemeClr val="bg1">
                    <a:lumMod val="65000"/>
                  </a:schemeClr>
                </a:solidFill>
                <a:latin typeface="Myriad Hebrew" pitchFamily="2" charset="-79"/>
                <a:cs typeface="Myriad Hebrew" pitchFamily="2" charset="-79"/>
              </a:rPr>
              <a:t>County of Elgin has expressed support for the consolidation of developable lands within the Village of Springfield.</a:t>
            </a:r>
          </a:p>
        </p:txBody>
      </p:sp>
      <p:pic>
        <p:nvPicPr>
          <p:cNvPr id="12" name="Picture 11">
            <a:extLst>
              <a:ext uri="{FF2B5EF4-FFF2-40B4-BE49-F238E27FC236}">
                <a16:creationId xmlns="" xmlns:a16="http://schemas.microsoft.com/office/drawing/2014/main" id="{61A1077F-C9F5-4A32-86FE-72A1C0B873F4}"/>
              </a:ext>
            </a:extLst>
          </p:cNvPr>
          <p:cNvPicPr>
            <a:picLocks noChangeAspect="1" noChangeArrowheads="1"/>
          </p:cNvPicPr>
          <p:nvPr/>
        </p:nvPicPr>
        <p:blipFill>
          <a:blip r:embed="rId2" cstate="print">
            <a:alphaModFix amt="5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661840" y="6006080"/>
            <a:ext cx="922078" cy="62332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 xmlns:a16="http://schemas.microsoft.com/office/drawing/2014/main" id="{44765BD6-F94F-4EAF-AB04-AD29464137B1}"/>
              </a:ext>
            </a:extLst>
          </p:cNvPr>
          <p:cNvSpPr/>
          <p:nvPr/>
        </p:nvSpPr>
        <p:spPr>
          <a:xfrm>
            <a:off x="457199" y="709276"/>
            <a:ext cx="8078345" cy="461665"/>
          </a:xfrm>
          <a:prstGeom prst="rect">
            <a:avLst/>
          </a:prstGeom>
        </p:spPr>
        <p:txBody>
          <a:bodyPr wrap="square">
            <a:spAutoFit/>
          </a:bodyPr>
          <a:lstStyle/>
          <a:p>
            <a:pPr defTabSz="931863">
              <a:tabLst>
                <a:tab pos="3946525" algn="ctr"/>
                <a:tab pos="7894638" algn="r"/>
              </a:tabLst>
            </a:pPr>
            <a:r>
              <a:rPr lang="en-US" sz="1200" dirty="0">
                <a:solidFill>
                  <a:schemeClr val="bg1">
                    <a:lumMod val="85000"/>
                  </a:schemeClr>
                </a:solidFill>
                <a:latin typeface="Candara" panose="020E0502030303020204" pitchFamily="34" charset="0"/>
              </a:rPr>
              <a:t>Comprehensive Review &amp; Update	Statutory Public Meeting	December 16, 2021</a:t>
            </a:r>
          </a:p>
          <a:p>
            <a:pPr defTabSz="931863">
              <a:tabLst>
                <a:tab pos="3946525" algn="ctr"/>
                <a:tab pos="7894638" algn="r"/>
              </a:tabLst>
            </a:pPr>
            <a:r>
              <a:rPr lang="en-US" sz="1200" dirty="0">
                <a:solidFill>
                  <a:schemeClr val="bg1">
                    <a:lumMod val="85000"/>
                  </a:schemeClr>
                </a:solidFill>
                <a:latin typeface="Candara" panose="020E0502030303020204" pitchFamily="34" charset="0"/>
              </a:rPr>
              <a:t>Township of Malahide Official Plan</a:t>
            </a:r>
          </a:p>
        </p:txBody>
      </p:sp>
      <p:sp>
        <p:nvSpPr>
          <p:cNvPr id="10" name="TextBox 9">
            <a:extLst>
              <a:ext uri="{FF2B5EF4-FFF2-40B4-BE49-F238E27FC236}">
                <a16:creationId xmlns="" xmlns:a16="http://schemas.microsoft.com/office/drawing/2014/main" id="{05E5D309-780F-4D2D-9443-2E77B3FE3925}"/>
              </a:ext>
            </a:extLst>
          </p:cNvPr>
          <p:cNvSpPr txBox="1"/>
          <p:nvPr/>
        </p:nvSpPr>
        <p:spPr>
          <a:xfrm>
            <a:off x="8021" y="2069070"/>
            <a:ext cx="9174480" cy="449803"/>
          </a:xfrm>
          <a:prstGeom prst="rect">
            <a:avLst/>
          </a:prstGeom>
          <a:noFill/>
          <a:effectLst/>
        </p:spPr>
        <p:txBody>
          <a:bodyPr wrap="square" rtlCol="0">
            <a:spAutoFit/>
          </a:bodyPr>
          <a:lstStyle/>
          <a:p>
            <a:pPr algn="ctr">
              <a:lnSpc>
                <a:spcPts val="3240"/>
              </a:lnSpc>
            </a:pPr>
            <a:r>
              <a:rPr lang="en-US" sz="1600" b="1" spc="300" dirty="0">
                <a:solidFill>
                  <a:schemeClr val="bg1"/>
                </a:solidFill>
                <a:latin typeface="Myriad Pro" panose="020B0503030403020204" charset="0"/>
              </a:rPr>
              <a:t>Land Supply &amp; Demand</a:t>
            </a:r>
          </a:p>
        </p:txBody>
      </p:sp>
      <p:pic>
        <p:nvPicPr>
          <p:cNvPr id="11" name="Picture 10" descr="Malahide Logo">
            <a:extLst>
              <a:ext uri="{FF2B5EF4-FFF2-40B4-BE49-F238E27FC236}">
                <a16:creationId xmlns="" xmlns:a16="http://schemas.microsoft.com/office/drawing/2014/main" id="{34ACFCF7-2141-49B9-A828-A2BDEA34876A}"/>
              </a:ext>
            </a:extLst>
          </p:cNvPr>
          <p:cNvPicPr/>
          <p:nvPr/>
        </p:nvPicPr>
        <p:blipFill>
          <a:blip r:embed="rId4" cstate="print">
            <a:extLst>
              <a:ext uri="{28A0092B-C50C-407E-A947-70E740481C1C}">
                <a14:useLocalDpi xmlns:a14="http://schemas.microsoft.com/office/drawing/2010/main" val="0"/>
              </a:ext>
            </a:extLst>
          </a:blip>
          <a:srcRect b="8888"/>
          <a:stretch>
            <a:fillRect/>
          </a:stretch>
        </p:blipFill>
        <p:spPr>
          <a:xfrm>
            <a:off x="7010400" y="5923367"/>
            <a:ext cx="1752600" cy="706033"/>
          </a:xfrm>
          <a:prstGeom prst="rect">
            <a:avLst/>
          </a:prstGeom>
        </p:spPr>
      </p:pic>
    </p:spTree>
    <p:extLst>
      <p:ext uri="{BB962C8B-B14F-4D97-AF65-F5344CB8AC3E}">
        <p14:creationId xmlns:p14="http://schemas.microsoft.com/office/powerpoint/2010/main" val="2362792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C9982E4-1D71-1E49-92AF-B662D6D541AA}"/>
              </a:ext>
            </a:extLst>
          </p:cNvPr>
          <p:cNvSpPr/>
          <p:nvPr/>
        </p:nvSpPr>
        <p:spPr>
          <a:xfrm>
            <a:off x="-30480" y="0"/>
            <a:ext cx="917448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peech Bubble: Rectangle 1">
            <a:extLst>
              <a:ext uri="{FF2B5EF4-FFF2-40B4-BE49-F238E27FC236}">
                <a16:creationId xmlns="" xmlns:a16="http://schemas.microsoft.com/office/drawing/2014/main" id="{04978617-BBEC-4F4A-B0F2-37ECAD70B121}"/>
              </a:ext>
            </a:extLst>
          </p:cNvPr>
          <p:cNvSpPr/>
          <p:nvPr/>
        </p:nvSpPr>
        <p:spPr>
          <a:xfrm rot="10800000" flipV="1">
            <a:off x="-30484" y="267248"/>
            <a:ext cx="6552055" cy="1942551"/>
          </a:xfrm>
          <a:prstGeom prst="wedgeRectCallout">
            <a:avLst>
              <a:gd name="adj1" fmla="val -21205"/>
              <a:gd name="adj2" fmla="val 6538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05E5D309-780F-4D2D-9443-2E77B3FE3925}"/>
              </a:ext>
            </a:extLst>
          </p:cNvPr>
          <p:cNvSpPr txBox="1"/>
          <p:nvPr/>
        </p:nvSpPr>
        <p:spPr>
          <a:xfrm>
            <a:off x="-90868" y="506583"/>
            <a:ext cx="9174480" cy="461665"/>
          </a:xfrm>
          <a:prstGeom prst="rect">
            <a:avLst/>
          </a:prstGeom>
          <a:noFill/>
          <a:effectLst/>
        </p:spPr>
        <p:txBody>
          <a:bodyPr wrap="square" rtlCol="0">
            <a:spAutoFit/>
          </a:bodyPr>
          <a:lstStyle/>
          <a:p>
            <a:pPr algn="ctr"/>
            <a:r>
              <a:rPr lang="en-CA" sz="2400" b="1" dirty="0">
                <a:solidFill>
                  <a:schemeClr val="bg1"/>
                </a:solidFill>
                <a:effectLst>
                  <a:outerShdw blurRad="38100" dist="38100" dir="2700000" algn="tl">
                    <a:srgbClr val="000000">
                      <a:alpha val="43137"/>
                    </a:srgbClr>
                  </a:outerShdw>
                </a:effectLst>
                <a:latin typeface="Myriad Pro" panose="020B0503030403020204" charset="0"/>
                <a:ea typeface="Calibri" panose="020F0502020204030204" pitchFamily="34" charset="0"/>
                <a:cs typeface="Times New Roman" panose="02020603050405020304" pitchFamily="18" charset="0"/>
              </a:rPr>
              <a:t>Malahide Official Plan Comprehensive Review &amp; Update</a:t>
            </a:r>
            <a:endParaRPr lang="en-CA" sz="2400" dirty="0">
              <a:solidFill>
                <a:schemeClr val="bg1"/>
              </a:solidFill>
              <a:effectLst>
                <a:outerShdw blurRad="38100" dist="38100" dir="2700000" algn="tl">
                  <a:srgbClr val="000000">
                    <a:alpha val="43137"/>
                  </a:srgbClr>
                </a:outerShdw>
              </a:effectLst>
              <a:latin typeface="Myriad Pro" panose="020B050303040302020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 xmlns:a16="http://schemas.microsoft.com/office/drawing/2014/main" id="{44765BD6-F94F-4EAF-AB04-AD29464137B1}"/>
              </a:ext>
            </a:extLst>
          </p:cNvPr>
          <p:cNvSpPr/>
          <p:nvPr/>
        </p:nvSpPr>
        <p:spPr>
          <a:xfrm>
            <a:off x="457200" y="106997"/>
            <a:ext cx="8078345" cy="369332"/>
          </a:xfrm>
          <a:prstGeom prst="rect">
            <a:avLst/>
          </a:prstGeom>
        </p:spPr>
        <p:txBody>
          <a:bodyPr wrap="square">
            <a:spAutoFit/>
          </a:bodyPr>
          <a:lstStyle/>
          <a:p>
            <a:pPr defTabSz="931863">
              <a:tabLst>
                <a:tab pos="3946525" algn="ctr"/>
                <a:tab pos="7894638" algn="r"/>
              </a:tabLst>
            </a:pPr>
            <a:r>
              <a:rPr lang="en-US" sz="900" dirty="0">
                <a:solidFill>
                  <a:schemeClr val="bg1">
                    <a:lumMod val="85000"/>
                  </a:schemeClr>
                </a:solidFill>
                <a:latin typeface="Candara" panose="020E0502030303020204" pitchFamily="34" charset="0"/>
              </a:rPr>
              <a:t>Comprehensive Review &amp; Update	Statutory Public Meeting	December 16, 2021</a:t>
            </a:r>
          </a:p>
          <a:p>
            <a:pPr defTabSz="931863">
              <a:tabLst>
                <a:tab pos="3946525" algn="ctr"/>
                <a:tab pos="7894638" algn="r"/>
              </a:tabLst>
            </a:pPr>
            <a:r>
              <a:rPr lang="en-US" sz="900" b="1" dirty="0">
                <a:solidFill>
                  <a:schemeClr val="bg1">
                    <a:lumMod val="85000"/>
                  </a:schemeClr>
                </a:solidFill>
                <a:latin typeface="Candara" panose="020E0502030303020204" pitchFamily="34" charset="0"/>
              </a:rPr>
              <a:t>Township of Malahide Official Plan</a:t>
            </a:r>
          </a:p>
        </p:txBody>
      </p:sp>
      <p:sp>
        <p:nvSpPr>
          <p:cNvPr id="8" name="TextBox 7">
            <a:extLst>
              <a:ext uri="{FF2B5EF4-FFF2-40B4-BE49-F238E27FC236}">
                <a16:creationId xmlns="" xmlns:a16="http://schemas.microsoft.com/office/drawing/2014/main" id="{05E5D309-780F-4D2D-9443-2E77B3FE3925}"/>
              </a:ext>
            </a:extLst>
          </p:cNvPr>
          <p:cNvSpPr txBox="1"/>
          <p:nvPr/>
        </p:nvSpPr>
        <p:spPr>
          <a:xfrm>
            <a:off x="64399" y="929109"/>
            <a:ext cx="8869684" cy="338554"/>
          </a:xfrm>
          <a:prstGeom prst="rect">
            <a:avLst/>
          </a:prstGeom>
          <a:noFill/>
          <a:effectLst/>
        </p:spPr>
        <p:txBody>
          <a:bodyPr wrap="square" rtlCol="0">
            <a:spAutoFit/>
          </a:bodyPr>
          <a:lstStyle/>
          <a:p>
            <a:pPr algn="ctr"/>
            <a:r>
              <a:rPr lang="en-CA" sz="1600" b="1" dirty="0">
                <a:solidFill>
                  <a:schemeClr val="bg1"/>
                </a:solidFill>
                <a:effectLst/>
                <a:latin typeface="Myriad Pro" panose="020B0503030403020204" charset="0"/>
                <a:ea typeface="Calibri" panose="020F0502020204030204" pitchFamily="34" charset="0"/>
                <a:cs typeface="Times New Roman" panose="02020603050405020304" pitchFamily="18" charset="0"/>
              </a:rPr>
              <a:t>Summary of Comments Received (since the Special Meeting of Council held on </a:t>
            </a:r>
            <a:r>
              <a:rPr lang="en-CA" sz="1600" b="1" dirty="0">
                <a:solidFill>
                  <a:schemeClr val="bg1"/>
                </a:solidFill>
                <a:latin typeface="Myriad Pro" panose="020B0503030403020204" charset="0"/>
                <a:ea typeface="Calibri" panose="020F0502020204030204" pitchFamily="34" charset="0"/>
                <a:cs typeface="Times New Roman" panose="02020603050405020304" pitchFamily="18" charset="0"/>
              </a:rPr>
              <a:t>June 28,</a:t>
            </a:r>
            <a:r>
              <a:rPr lang="en-CA" sz="1600" b="1" dirty="0">
                <a:solidFill>
                  <a:schemeClr val="bg1"/>
                </a:solidFill>
                <a:effectLst/>
                <a:latin typeface="Myriad Pro" panose="020B0503030403020204" charset="0"/>
                <a:ea typeface="Calibri" panose="020F0502020204030204" pitchFamily="34" charset="0"/>
                <a:cs typeface="Times New Roman" panose="02020603050405020304" pitchFamily="18" charset="0"/>
              </a:rPr>
              <a:t> 2021)</a:t>
            </a:r>
            <a:endParaRPr lang="en-CA" sz="1600" dirty="0">
              <a:solidFill>
                <a:schemeClr val="bg1"/>
              </a:solidFill>
              <a:effectLst/>
              <a:latin typeface="Myriad Pro" panose="020B050303040302020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 xmlns:a16="http://schemas.microsoft.com/office/drawing/2014/main" id="{617C11BD-604A-4C19-9A90-F6A61A5D86E9}"/>
              </a:ext>
            </a:extLst>
          </p:cNvPr>
          <p:cNvSpPr/>
          <p:nvPr/>
        </p:nvSpPr>
        <p:spPr>
          <a:xfrm>
            <a:off x="-36095" y="1752600"/>
            <a:ext cx="9174484"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2" name="Picture 11">
            <a:extLst>
              <a:ext uri="{FF2B5EF4-FFF2-40B4-BE49-F238E27FC236}">
                <a16:creationId xmlns="" xmlns:a16="http://schemas.microsoft.com/office/drawing/2014/main" id="{61A1077F-C9F5-4A32-86FE-72A1C0B873F4}"/>
              </a:ext>
            </a:extLst>
          </p:cNvPr>
          <p:cNvPicPr>
            <a:picLocks noChangeAspect="1" noChangeArrowheads="1"/>
          </p:cNvPicPr>
          <p:nvPr/>
        </p:nvPicPr>
        <p:blipFill>
          <a:blip r:embed="rId3" cstate="print">
            <a:alphaModFix amt="50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189864" y="6150471"/>
            <a:ext cx="922078" cy="6233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Malahide Logo">
            <a:extLst>
              <a:ext uri="{FF2B5EF4-FFF2-40B4-BE49-F238E27FC236}">
                <a16:creationId xmlns="" xmlns:a16="http://schemas.microsoft.com/office/drawing/2014/main" id="{B22AF265-48D0-4A6D-902A-089EAB13FE41}"/>
              </a:ext>
            </a:extLst>
          </p:cNvPr>
          <p:cNvPicPr/>
          <p:nvPr/>
        </p:nvPicPr>
        <p:blipFill>
          <a:blip r:embed="rId5" cstate="print">
            <a:extLst>
              <a:ext uri="{28A0092B-C50C-407E-A947-70E740481C1C}">
                <a14:useLocalDpi xmlns:a14="http://schemas.microsoft.com/office/drawing/2010/main" val="0"/>
              </a:ext>
            </a:extLst>
          </a:blip>
          <a:srcRect b="8888"/>
          <a:stretch>
            <a:fillRect/>
          </a:stretch>
        </p:blipFill>
        <p:spPr>
          <a:xfrm>
            <a:off x="7161430" y="6075767"/>
            <a:ext cx="1752600" cy="706033"/>
          </a:xfrm>
          <a:prstGeom prst="rect">
            <a:avLst/>
          </a:prstGeom>
        </p:spPr>
      </p:pic>
      <p:graphicFrame>
        <p:nvGraphicFramePr>
          <p:cNvPr id="9" name="Table 8">
            <a:extLst>
              <a:ext uri="{FF2B5EF4-FFF2-40B4-BE49-F238E27FC236}">
                <a16:creationId xmlns="" xmlns:a16="http://schemas.microsoft.com/office/drawing/2014/main" id="{629B7FB8-4E67-49D2-AABF-9DDC560A964E}"/>
              </a:ext>
            </a:extLst>
          </p:cNvPr>
          <p:cNvGraphicFramePr>
            <a:graphicFrameLocks noGrp="1"/>
          </p:cNvGraphicFramePr>
          <p:nvPr>
            <p:extLst>
              <p:ext uri="{D42A27DB-BD31-4B8C-83A1-F6EECF244321}">
                <p14:modId xmlns:p14="http://schemas.microsoft.com/office/powerpoint/2010/main" val="1392853715"/>
              </p:ext>
            </p:extLst>
          </p:nvPr>
        </p:nvGraphicFramePr>
        <p:xfrm>
          <a:off x="-41706" y="1828800"/>
          <a:ext cx="9185706" cy="4077074"/>
        </p:xfrm>
        <a:graphic>
          <a:graphicData uri="http://schemas.openxmlformats.org/drawingml/2006/table">
            <a:tbl>
              <a:tblPr firstRow="1" firstCol="1" bandRow="1">
                <a:tableStyleId>{10A1B5D5-9B99-4C35-A422-299274C87663}</a:tableStyleId>
              </a:tblPr>
              <a:tblGrid>
                <a:gridCol w="1035217">
                  <a:extLst>
                    <a:ext uri="{9D8B030D-6E8A-4147-A177-3AD203B41FA5}">
                      <a16:colId xmlns="" xmlns:a16="http://schemas.microsoft.com/office/drawing/2014/main" val="3884771267"/>
                    </a:ext>
                  </a:extLst>
                </a:gridCol>
                <a:gridCol w="886207">
                  <a:extLst>
                    <a:ext uri="{9D8B030D-6E8A-4147-A177-3AD203B41FA5}">
                      <a16:colId xmlns="" xmlns:a16="http://schemas.microsoft.com/office/drawing/2014/main" val="3377808102"/>
                    </a:ext>
                  </a:extLst>
                </a:gridCol>
                <a:gridCol w="1407997">
                  <a:extLst>
                    <a:ext uri="{9D8B030D-6E8A-4147-A177-3AD203B41FA5}">
                      <a16:colId xmlns="" xmlns:a16="http://schemas.microsoft.com/office/drawing/2014/main" val="1017128528"/>
                    </a:ext>
                  </a:extLst>
                </a:gridCol>
                <a:gridCol w="4210442">
                  <a:extLst>
                    <a:ext uri="{9D8B030D-6E8A-4147-A177-3AD203B41FA5}">
                      <a16:colId xmlns="" xmlns:a16="http://schemas.microsoft.com/office/drawing/2014/main" val="2635994863"/>
                    </a:ext>
                  </a:extLst>
                </a:gridCol>
                <a:gridCol w="1645843">
                  <a:extLst>
                    <a:ext uri="{9D8B030D-6E8A-4147-A177-3AD203B41FA5}">
                      <a16:colId xmlns="" xmlns:a16="http://schemas.microsoft.com/office/drawing/2014/main" val="849610336"/>
                    </a:ext>
                  </a:extLst>
                </a:gridCol>
              </a:tblGrid>
              <a:tr h="292864">
                <a:tc>
                  <a:txBody>
                    <a:bodyPr/>
                    <a:lstStyle/>
                    <a:p>
                      <a:pPr algn="ctr"/>
                      <a:r>
                        <a:rPr lang="en-CA" sz="1000" dirty="0">
                          <a:effectLst/>
                        </a:rPr>
                        <a:t>Sent By</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0600" marR="50600" marT="0" marB="0" anchor="ctr">
                    <a:solidFill>
                      <a:schemeClr val="accent6">
                        <a:lumMod val="75000"/>
                      </a:schemeClr>
                    </a:solidFill>
                  </a:tcPr>
                </a:tc>
                <a:tc>
                  <a:txBody>
                    <a:bodyPr/>
                    <a:lstStyle/>
                    <a:p>
                      <a:pPr algn="ctr"/>
                      <a:r>
                        <a:rPr lang="en-CA" sz="1000" dirty="0">
                          <a:effectLst/>
                        </a:rPr>
                        <a:t>Date of Submission</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0600" marR="50600" marT="0" marB="0" anchor="ctr">
                    <a:solidFill>
                      <a:schemeClr val="accent6">
                        <a:lumMod val="75000"/>
                      </a:schemeClr>
                    </a:solidFill>
                  </a:tcPr>
                </a:tc>
                <a:tc>
                  <a:txBody>
                    <a:bodyPr/>
                    <a:lstStyle/>
                    <a:p>
                      <a:pPr algn="ctr"/>
                      <a:r>
                        <a:rPr lang="en-CA" sz="1000" dirty="0">
                          <a:effectLst/>
                        </a:rPr>
                        <a:t>Property Reference</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0600" marR="50600" marT="0" marB="0" anchor="ctr">
                    <a:solidFill>
                      <a:schemeClr val="accent6">
                        <a:lumMod val="75000"/>
                      </a:schemeClr>
                    </a:solidFill>
                  </a:tcPr>
                </a:tc>
                <a:tc>
                  <a:txBody>
                    <a:bodyPr/>
                    <a:lstStyle/>
                    <a:p>
                      <a:pPr algn="ctr"/>
                      <a:r>
                        <a:rPr lang="en-CA" sz="1000" dirty="0">
                          <a:effectLst/>
                        </a:rPr>
                        <a:t>Comment/Concern</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0600" marR="50600" marT="0" marB="0" anchor="ctr">
                    <a:solidFill>
                      <a:schemeClr val="accent6">
                        <a:lumMod val="75000"/>
                      </a:schemeClr>
                    </a:solidFill>
                  </a:tcPr>
                </a:tc>
                <a:tc>
                  <a:txBody>
                    <a:bodyPr/>
                    <a:lstStyle/>
                    <a:p>
                      <a:pPr algn="ctr"/>
                      <a:r>
                        <a:rPr lang="en-CA" sz="1000" dirty="0">
                          <a:effectLst/>
                        </a:rPr>
                        <a:t>Recommendation</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0600" marR="50600" marT="0" marB="0" anchor="ctr">
                    <a:solidFill>
                      <a:schemeClr val="accent6">
                        <a:lumMod val="75000"/>
                      </a:schemeClr>
                    </a:solidFill>
                  </a:tcPr>
                </a:tc>
                <a:extLst>
                  <a:ext uri="{0D108BD9-81ED-4DB2-BD59-A6C34878D82A}">
                    <a16:rowId xmlns="" xmlns:a16="http://schemas.microsoft.com/office/drawing/2014/main" val="2848217252"/>
                  </a:ext>
                </a:extLst>
              </a:tr>
              <a:tr h="1066800">
                <a:tc>
                  <a:txBody>
                    <a:bodyPr/>
                    <a:lstStyle/>
                    <a:p>
                      <a:pPr algn="ctr"/>
                      <a:r>
                        <a:rPr lang="en-CA" sz="1100" dirty="0">
                          <a:effectLst/>
                          <a:latin typeface="+mn-lt"/>
                          <a:ea typeface="Calibri" panose="020F0502020204030204" pitchFamily="34" charset="0"/>
                          <a:cs typeface="Times New Roman" panose="02020603050405020304" pitchFamily="18" charset="0"/>
                        </a:rPr>
                        <a:t>Rosemary Kennedy</a:t>
                      </a:r>
                    </a:p>
                  </a:txBody>
                  <a:tcPr marL="50600" marR="50600" marT="0" marB="0" anchor="ctr">
                    <a:solidFill>
                      <a:schemeClr val="accent6">
                        <a:lumMod val="40000"/>
                        <a:lumOff val="60000"/>
                      </a:schemeClr>
                    </a:solidFill>
                  </a:tcPr>
                </a:tc>
                <a:tc>
                  <a:txBody>
                    <a:bodyPr/>
                    <a:lstStyle/>
                    <a:p>
                      <a:pPr algn="ctr"/>
                      <a:r>
                        <a:rPr lang="en-CA" sz="1100" dirty="0">
                          <a:effectLst/>
                          <a:latin typeface="+mn-lt"/>
                          <a:ea typeface="Calibri" panose="020F0502020204030204" pitchFamily="34" charset="0"/>
                          <a:cs typeface="Times New Roman" panose="02020603050405020304" pitchFamily="18" charset="0"/>
                        </a:rPr>
                        <a:t>August</a:t>
                      </a:r>
                      <a:r>
                        <a:rPr lang="en-CA" sz="1100" baseline="0" dirty="0">
                          <a:effectLst/>
                          <a:latin typeface="+mn-lt"/>
                          <a:ea typeface="Calibri" panose="020F0502020204030204" pitchFamily="34" charset="0"/>
                          <a:cs typeface="Times New Roman" panose="02020603050405020304" pitchFamily="18" charset="0"/>
                        </a:rPr>
                        <a:t> 3, 2021</a:t>
                      </a:r>
                      <a:endParaRPr lang="en-CA" sz="1100" dirty="0">
                        <a:effectLst/>
                        <a:latin typeface="+mn-lt"/>
                        <a:ea typeface="Calibri" panose="020F0502020204030204" pitchFamily="34" charset="0"/>
                        <a:cs typeface="Times New Roman" panose="02020603050405020304" pitchFamily="18" charset="0"/>
                      </a:endParaRPr>
                    </a:p>
                  </a:txBody>
                  <a:tcPr marL="50600" marR="50600" marT="0" marB="0" anchor="ctr">
                    <a:solidFill>
                      <a:schemeClr val="accent6">
                        <a:lumMod val="40000"/>
                        <a:lumOff val="60000"/>
                      </a:schemeClr>
                    </a:solidFill>
                  </a:tcPr>
                </a:tc>
                <a:tc>
                  <a:txBody>
                    <a:bodyPr/>
                    <a:lstStyle/>
                    <a:p>
                      <a:pPr algn="ctr"/>
                      <a:r>
                        <a:rPr lang="en-CA" sz="1100" dirty="0">
                          <a:effectLst/>
                          <a:latin typeface="+mn-lt"/>
                          <a:ea typeface="Calibri" panose="020F0502020204030204" pitchFamily="34" charset="0"/>
                          <a:cs typeface="Times New Roman" panose="02020603050405020304" pitchFamily="18" charset="0"/>
                        </a:rPr>
                        <a:t>11184 Springfield Road</a:t>
                      </a:r>
                    </a:p>
                    <a:p>
                      <a:pPr algn="ctr"/>
                      <a:r>
                        <a:rPr lang="en-CA" sz="1100" dirty="0">
                          <a:effectLst/>
                          <a:latin typeface="+mn-lt"/>
                          <a:ea typeface="Calibri" panose="020F0502020204030204" pitchFamily="34" charset="0"/>
                          <a:cs typeface="Times New Roman" panose="02020603050405020304" pitchFamily="18" charset="0"/>
                        </a:rPr>
                        <a:t>Schedule ‘A’ of OPA 20</a:t>
                      </a:r>
                    </a:p>
                  </a:txBody>
                  <a:tcPr marL="50600" marR="50600" marT="0" marB="0" anchor="ctr">
                    <a:solidFill>
                      <a:schemeClr val="accent6">
                        <a:lumMod val="40000"/>
                        <a:lumOff val="60000"/>
                      </a:schemeClr>
                    </a:solidFill>
                  </a:tcPr>
                </a:tc>
                <a:tc>
                  <a:txBody>
                    <a:bodyPr/>
                    <a:lstStyle/>
                    <a:p>
                      <a:pPr marL="171450" indent="-171450">
                        <a:buFont typeface="Arial" panose="020B0604020202020204" pitchFamily="34" charset="0"/>
                        <a:buChar char="•"/>
                      </a:pPr>
                      <a:r>
                        <a:rPr lang="en-CA" sz="1100" dirty="0">
                          <a:effectLst/>
                          <a:latin typeface="+mn-lt"/>
                        </a:rPr>
                        <a:t>Expressed</a:t>
                      </a:r>
                      <a:r>
                        <a:rPr lang="en-CA" sz="1100" baseline="0" dirty="0">
                          <a:effectLst/>
                          <a:latin typeface="+mn-lt"/>
                        </a:rPr>
                        <a:t> some concerns with respect to the proposed ‘Industrial’ designation of the owner’s lands at the south end of Springfield. </a:t>
                      </a:r>
                    </a:p>
                    <a:p>
                      <a:pPr marL="171450" indent="-171450">
                        <a:buFont typeface="Arial" panose="020B0604020202020204" pitchFamily="34" charset="0"/>
                        <a:buChar char="•"/>
                      </a:pPr>
                      <a:r>
                        <a:rPr lang="en-CA" sz="1100" baseline="0" dirty="0">
                          <a:effectLst/>
                          <a:latin typeface="+mn-lt"/>
                        </a:rPr>
                        <a:t>The Township has advised that the proposed change in land use designation from ‘Agriculture’ to ‘Industrial’ does not “force” the owner to develop. It simply directs how and where development of an area should occur in the future.</a:t>
                      </a:r>
                      <a:endParaRPr lang="en-CA" sz="1100" dirty="0">
                        <a:effectLst/>
                        <a:latin typeface="+mn-lt"/>
                        <a:ea typeface="Calibri" panose="020F0502020204030204" pitchFamily="34" charset="0"/>
                        <a:cs typeface="Times New Roman" panose="02020603050405020304" pitchFamily="18" charset="0"/>
                      </a:endParaRPr>
                    </a:p>
                  </a:txBody>
                  <a:tcPr marL="50600" marR="50600" marT="0" marB="0" anchor="ctr">
                    <a:solidFill>
                      <a:schemeClr val="accent6">
                        <a:lumMod val="40000"/>
                        <a:lumOff val="60000"/>
                      </a:schemeClr>
                    </a:solidFill>
                  </a:tcPr>
                </a:tc>
                <a:tc>
                  <a:txBody>
                    <a:bodyPr/>
                    <a:lstStyle/>
                    <a:p>
                      <a:pPr algn="ctr"/>
                      <a:r>
                        <a:rPr lang="en-CA" sz="1100" dirty="0">
                          <a:effectLst/>
                          <a:latin typeface="+mn-lt"/>
                        </a:rPr>
                        <a:t>No Change Recommended</a:t>
                      </a:r>
                      <a:endParaRPr lang="en-CA" sz="1100" dirty="0">
                        <a:effectLst/>
                        <a:latin typeface="+mn-lt"/>
                        <a:ea typeface="Calibri" panose="020F0502020204030204" pitchFamily="34" charset="0"/>
                        <a:cs typeface="Times New Roman" panose="02020603050405020304" pitchFamily="18" charset="0"/>
                      </a:endParaRPr>
                    </a:p>
                  </a:txBody>
                  <a:tcPr marL="50600" marR="50600" marT="0" marB="0" anchor="ctr">
                    <a:solidFill>
                      <a:schemeClr val="accent6">
                        <a:lumMod val="40000"/>
                        <a:lumOff val="60000"/>
                      </a:schemeClr>
                    </a:solidFill>
                  </a:tcPr>
                </a:tc>
                <a:extLst>
                  <a:ext uri="{0D108BD9-81ED-4DB2-BD59-A6C34878D82A}">
                    <a16:rowId xmlns="" xmlns:a16="http://schemas.microsoft.com/office/drawing/2014/main" val="2398148584"/>
                  </a:ext>
                </a:extLst>
              </a:tr>
              <a:tr h="1584960">
                <a:tc>
                  <a:txBody>
                    <a:bodyPr/>
                    <a:lstStyle/>
                    <a:p>
                      <a:pPr algn="ctr"/>
                      <a:r>
                        <a:rPr lang="en-CA" sz="1100" dirty="0">
                          <a:effectLst/>
                          <a:latin typeface="+mn-lt"/>
                          <a:ea typeface="+mn-ea"/>
                          <a:cs typeface="+mn-cs"/>
                        </a:rPr>
                        <a:t>Tristan</a:t>
                      </a:r>
                      <a:r>
                        <a:rPr lang="en-CA" sz="1100" baseline="0" dirty="0">
                          <a:effectLst/>
                          <a:latin typeface="+mn-lt"/>
                          <a:ea typeface="+mn-ea"/>
                          <a:cs typeface="+mn-cs"/>
                        </a:rPr>
                        <a:t> Balint</a:t>
                      </a:r>
                      <a:endParaRPr lang="en-CA" sz="1100" dirty="0">
                        <a:effectLst/>
                        <a:latin typeface="+mn-lt"/>
                        <a:ea typeface="Calibri" panose="020F0502020204030204" pitchFamily="34" charset="0"/>
                        <a:cs typeface="Times New Roman" panose="02020603050405020304" pitchFamily="18" charset="0"/>
                      </a:endParaRPr>
                    </a:p>
                  </a:txBody>
                  <a:tcPr marL="50600" marR="50600" marT="0" marB="0" anchor="ctr"/>
                </a:tc>
                <a:tc>
                  <a:txBody>
                    <a:bodyPr/>
                    <a:lstStyle/>
                    <a:p>
                      <a:pPr algn="ctr"/>
                      <a:r>
                        <a:rPr lang="en-CA" sz="1100" dirty="0">
                          <a:effectLst/>
                          <a:latin typeface="+mn-lt"/>
                        </a:rPr>
                        <a:t>August 11,</a:t>
                      </a:r>
                      <a:r>
                        <a:rPr lang="en-CA" sz="1100" baseline="0" dirty="0">
                          <a:effectLst/>
                          <a:latin typeface="+mn-lt"/>
                        </a:rPr>
                        <a:t> 2021</a:t>
                      </a:r>
                      <a:endParaRPr lang="en-CA" sz="1100" dirty="0">
                        <a:effectLst/>
                        <a:latin typeface="+mn-lt"/>
                        <a:ea typeface="Calibri" panose="020F0502020204030204" pitchFamily="34" charset="0"/>
                        <a:cs typeface="Times New Roman" panose="02020603050405020304" pitchFamily="18" charset="0"/>
                      </a:endParaRPr>
                    </a:p>
                  </a:txBody>
                  <a:tcPr marL="50600" marR="50600" marT="0" marB="0" anchor="ctr"/>
                </a:tc>
                <a:tc>
                  <a:txBody>
                    <a:bodyPr/>
                    <a:lstStyle/>
                    <a:p>
                      <a:pPr algn="ctr"/>
                      <a:r>
                        <a:rPr lang="en-CA" sz="1100" dirty="0">
                          <a:effectLst/>
                          <a:latin typeface="+mn-lt"/>
                        </a:rPr>
                        <a:t>51048 Ron McNeil Line</a:t>
                      </a:r>
                    </a:p>
                    <a:p>
                      <a:pPr algn="ctr"/>
                      <a:r>
                        <a:rPr lang="en-CA" sz="1100" dirty="0">
                          <a:effectLst/>
                          <a:latin typeface="+mn-lt"/>
                          <a:ea typeface="Calibri" panose="020F0502020204030204" pitchFamily="34" charset="0"/>
                          <a:cs typeface="Times New Roman" panose="02020603050405020304" pitchFamily="18" charset="0"/>
                        </a:rPr>
                        <a:t>Schedule ‘A’ of OPA 20</a:t>
                      </a:r>
                    </a:p>
                  </a:txBody>
                  <a:tcPr marL="50600" marR="50600" marT="0" marB="0" anchor="ctr"/>
                </a:tc>
                <a:tc>
                  <a:txBody>
                    <a:bodyPr/>
                    <a:lstStyle/>
                    <a:p>
                      <a:pPr marL="171450" indent="-171450">
                        <a:buFont typeface="Arial" panose="020B0604020202020204" pitchFamily="34" charset="0"/>
                        <a:buChar char="•"/>
                      </a:pPr>
                      <a:r>
                        <a:rPr lang="en-CA" sz="1100" dirty="0">
                          <a:effectLst/>
                          <a:latin typeface="+mn-lt"/>
                          <a:ea typeface="Calibri" panose="020F0502020204030204" pitchFamily="34" charset="0"/>
                          <a:cs typeface="Times New Roman" panose="02020603050405020304" pitchFamily="18" charset="0"/>
                        </a:rPr>
                        <a:t>The owner’s</a:t>
                      </a:r>
                      <a:r>
                        <a:rPr lang="en-CA" sz="1100" baseline="0" dirty="0">
                          <a:effectLst/>
                          <a:latin typeface="+mn-lt"/>
                          <a:ea typeface="Calibri" panose="020F0502020204030204" pitchFamily="34" charset="0"/>
                          <a:cs typeface="Times New Roman" panose="02020603050405020304" pitchFamily="18" charset="0"/>
                        </a:rPr>
                        <a:t> property backs onto the newly residential designated lands (future subdivision proposed by V-Group). The owner is seeking information on the proposed plan, such as where roads would be built, number of homes proposed, and an estimated timeline for the development. </a:t>
                      </a:r>
                    </a:p>
                    <a:p>
                      <a:pPr marL="171450" indent="-171450">
                        <a:buFont typeface="Arial" panose="020B0604020202020204" pitchFamily="34" charset="0"/>
                        <a:buChar char="•"/>
                      </a:pPr>
                      <a:r>
                        <a:rPr lang="en-CA" sz="1100" baseline="0" dirty="0">
                          <a:effectLst/>
                          <a:latin typeface="+mn-lt"/>
                          <a:ea typeface="Calibri" panose="020F0502020204030204" pitchFamily="34" charset="0"/>
                          <a:cs typeface="Times New Roman" panose="02020603050405020304" pitchFamily="18" charset="0"/>
                        </a:rPr>
                        <a:t>The Township has responded that the it is anticipated that any development would be required to be on sanitary services and developed at an appropriate density to make effective and efficient use of those lands through a plan of subdivision or condominium.</a:t>
                      </a:r>
                      <a:endParaRPr lang="en-CA" sz="1100" dirty="0">
                        <a:effectLst/>
                        <a:latin typeface="+mn-lt"/>
                        <a:ea typeface="Calibri" panose="020F0502020204030204" pitchFamily="34" charset="0"/>
                        <a:cs typeface="Times New Roman" panose="02020603050405020304" pitchFamily="18" charset="0"/>
                      </a:endParaRPr>
                    </a:p>
                  </a:txBody>
                  <a:tcPr marL="50600" marR="50600" marT="0" marB="0" anchor="ctr"/>
                </a:tc>
                <a:tc>
                  <a:txBody>
                    <a:bodyPr/>
                    <a:lstStyle/>
                    <a:p>
                      <a:pPr algn="ctr"/>
                      <a:r>
                        <a:rPr lang="en-CA" sz="1100" dirty="0">
                          <a:effectLst/>
                          <a:latin typeface="+mn-lt"/>
                        </a:rPr>
                        <a:t>No Change Recommended</a:t>
                      </a:r>
                      <a:endParaRPr lang="en-CA" sz="1100" dirty="0">
                        <a:effectLst/>
                        <a:latin typeface="+mn-lt"/>
                        <a:ea typeface="Calibri" panose="020F0502020204030204" pitchFamily="34" charset="0"/>
                        <a:cs typeface="Times New Roman" panose="02020603050405020304" pitchFamily="18" charset="0"/>
                      </a:endParaRPr>
                    </a:p>
                  </a:txBody>
                  <a:tcPr marL="50600" marR="50600" marT="0" marB="0" anchor="ctr"/>
                </a:tc>
                <a:extLst>
                  <a:ext uri="{0D108BD9-81ED-4DB2-BD59-A6C34878D82A}">
                    <a16:rowId xmlns="" xmlns:a16="http://schemas.microsoft.com/office/drawing/2014/main" val="1620579933"/>
                  </a:ext>
                </a:extLst>
              </a:tr>
              <a:tr h="1120514">
                <a:tc>
                  <a:txBody>
                    <a:bodyPr/>
                    <a:lstStyle/>
                    <a:p>
                      <a:pPr algn="ctr"/>
                      <a:r>
                        <a:rPr lang="en-CA" sz="1100" dirty="0">
                          <a:effectLst/>
                          <a:latin typeface="+mn-lt"/>
                        </a:rPr>
                        <a:t>Rob</a:t>
                      </a:r>
                      <a:r>
                        <a:rPr lang="en-CA" sz="1100" baseline="0" dirty="0">
                          <a:effectLst/>
                          <a:latin typeface="+mn-lt"/>
                        </a:rPr>
                        <a:t> &amp; Rose Anne Kuiper</a:t>
                      </a:r>
                      <a:endParaRPr lang="en-CA" sz="1100" dirty="0">
                        <a:effectLst/>
                        <a:latin typeface="+mn-lt"/>
                        <a:ea typeface="Calibri" panose="020F0502020204030204" pitchFamily="34" charset="0"/>
                        <a:cs typeface="Times New Roman" panose="02020603050405020304" pitchFamily="18" charset="0"/>
                      </a:endParaRPr>
                    </a:p>
                  </a:txBody>
                  <a:tcPr marL="50600" marR="50600" marT="0" marB="0" anchor="ctr">
                    <a:solidFill>
                      <a:schemeClr val="accent6">
                        <a:lumMod val="40000"/>
                        <a:lumOff val="60000"/>
                      </a:schemeClr>
                    </a:solidFill>
                  </a:tcPr>
                </a:tc>
                <a:tc>
                  <a:txBody>
                    <a:bodyPr/>
                    <a:lstStyle/>
                    <a:p>
                      <a:pPr algn="ctr"/>
                      <a:r>
                        <a:rPr lang="en-CA" sz="1100" dirty="0">
                          <a:effectLst/>
                          <a:latin typeface="+mn-lt"/>
                        </a:rPr>
                        <a:t>August 11, 2021</a:t>
                      </a:r>
                      <a:endParaRPr lang="en-CA" sz="1100" dirty="0">
                        <a:effectLst/>
                        <a:latin typeface="+mn-lt"/>
                        <a:ea typeface="Calibri" panose="020F0502020204030204" pitchFamily="34" charset="0"/>
                        <a:cs typeface="Times New Roman" panose="02020603050405020304" pitchFamily="18" charset="0"/>
                      </a:endParaRPr>
                    </a:p>
                  </a:txBody>
                  <a:tcPr marL="50600" marR="50600" marT="0" marB="0" anchor="ctr">
                    <a:solidFill>
                      <a:schemeClr val="accent6">
                        <a:lumMod val="40000"/>
                        <a:lumOff val="60000"/>
                      </a:schemeClr>
                    </a:solidFill>
                  </a:tcPr>
                </a:tc>
                <a:tc>
                  <a:txBody>
                    <a:bodyPr/>
                    <a:lstStyle/>
                    <a:p>
                      <a:pPr algn="ctr"/>
                      <a:r>
                        <a:rPr lang="en-CA" sz="1100" dirty="0">
                          <a:effectLst/>
                          <a:latin typeface="+mn-lt"/>
                        </a:rPr>
                        <a:t>6784</a:t>
                      </a:r>
                      <a:r>
                        <a:rPr lang="en-CA" sz="1100" baseline="0" dirty="0">
                          <a:effectLst/>
                          <a:latin typeface="+mn-lt"/>
                        </a:rPr>
                        <a:t> Hacienda Road</a:t>
                      </a:r>
                    </a:p>
                    <a:p>
                      <a:pPr algn="ctr"/>
                      <a:r>
                        <a:rPr lang="en-CA" sz="1100" baseline="0" dirty="0">
                          <a:effectLst/>
                          <a:latin typeface="+mn-lt"/>
                          <a:ea typeface="Calibri" panose="020F0502020204030204" pitchFamily="34" charset="0"/>
                          <a:cs typeface="Times New Roman" panose="02020603050405020304" pitchFamily="18" charset="0"/>
                        </a:rPr>
                        <a:t>Schedule ‘G’ of OPA 20</a:t>
                      </a:r>
                      <a:endParaRPr lang="en-CA" sz="1100" dirty="0">
                        <a:effectLst/>
                        <a:latin typeface="+mn-lt"/>
                        <a:ea typeface="Calibri" panose="020F0502020204030204" pitchFamily="34" charset="0"/>
                        <a:cs typeface="Times New Roman" panose="02020603050405020304" pitchFamily="18" charset="0"/>
                      </a:endParaRPr>
                    </a:p>
                  </a:txBody>
                  <a:tcPr marL="50600" marR="50600" marT="0" marB="0" anchor="ctr">
                    <a:solidFill>
                      <a:schemeClr val="accent6">
                        <a:lumMod val="40000"/>
                        <a:lumOff val="60000"/>
                      </a:schemeClr>
                    </a:solidFill>
                  </a:tcPr>
                </a:tc>
                <a:tc>
                  <a:txBody>
                    <a:bodyPr/>
                    <a:lstStyle/>
                    <a:p>
                      <a:pPr marL="171450" indent="-171450">
                        <a:buFont typeface="Arial" panose="020B0604020202020204" pitchFamily="34" charset="0"/>
                        <a:buChar char="•"/>
                      </a:pPr>
                      <a:r>
                        <a:rPr lang="en-CA" sz="1100" dirty="0">
                          <a:effectLst/>
                          <a:latin typeface="+mn-lt"/>
                        </a:rPr>
                        <a:t>Owners</a:t>
                      </a:r>
                      <a:r>
                        <a:rPr lang="en-CA" sz="1100" baseline="0" dirty="0">
                          <a:effectLst/>
                          <a:latin typeface="+mn-lt"/>
                        </a:rPr>
                        <a:t> object to the removal of their lands from the Settlement Area of Luton. The owners have invested money in exploring the various options for development of the property. The owners previously obtained four severances from the subject lands to build single detached dwellings along Hacienda Road.</a:t>
                      </a:r>
                    </a:p>
                    <a:p>
                      <a:pPr marL="171450" indent="-171450">
                        <a:buFont typeface="Arial" panose="020B0604020202020204" pitchFamily="34" charset="0"/>
                        <a:buChar char="•"/>
                      </a:pPr>
                      <a:r>
                        <a:rPr lang="en-CA" sz="1100" baseline="0" dirty="0">
                          <a:effectLst/>
                          <a:latin typeface="+mn-lt"/>
                          <a:ea typeface="Calibri" panose="020F0502020204030204" pitchFamily="34" charset="0"/>
                          <a:cs typeface="Times New Roman" panose="02020603050405020304" pitchFamily="18" charset="0"/>
                        </a:rPr>
                        <a:t>A strip  of land is reserved for future access to the rear lands. </a:t>
                      </a:r>
                      <a:endParaRPr lang="en-CA" sz="1100" dirty="0">
                        <a:effectLst/>
                        <a:latin typeface="+mn-lt"/>
                        <a:ea typeface="Calibri" panose="020F0502020204030204" pitchFamily="34" charset="0"/>
                        <a:cs typeface="Times New Roman" panose="02020603050405020304" pitchFamily="18" charset="0"/>
                      </a:endParaRPr>
                    </a:p>
                  </a:txBody>
                  <a:tcPr marL="50600" marR="50600" marT="0" marB="0" anchor="ctr">
                    <a:solidFill>
                      <a:schemeClr val="accent6">
                        <a:lumMod val="40000"/>
                        <a:lumOff val="60000"/>
                      </a:schemeClr>
                    </a:solidFill>
                  </a:tcPr>
                </a:tc>
                <a:tc>
                  <a:txBody>
                    <a:bodyPr/>
                    <a:lstStyle/>
                    <a:p>
                      <a:pPr algn="ctr"/>
                      <a:r>
                        <a:rPr lang="en-CA" sz="1100" dirty="0">
                          <a:effectLst/>
                          <a:latin typeface="+mn-lt"/>
                        </a:rPr>
                        <a:t>Revised the ‘Settlement</a:t>
                      </a:r>
                      <a:r>
                        <a:rPr lang="en-CA" sz="1100" baseline="0" dirty="0">
                          <a:effectLst/>
                          <a:latin typeface="+mn-lt"/>
                        </a:rPr>
                        <a:t> Area’ boundary on Schedule ‘G’ to include the subject lands.</a:t>
                      </a:r>
                      <a:endParaRPr lang="en-CA" sz="1100" dirty="0">
                        <a:effectLst/>
                        <a:latin typeface="+mn-lt"/>
                        <a:ea typeface="Calibri" panose="020F0502020204030204" pitchFamily="34" charset="0"/>
                        <a:cs typeface="Times New Roman" panose="02020603050405020304" pitchFamily="18" charset="0"/>
                      </a:endParaRPr>
                    </a:p>
                  </a:txBody>
                  <a:tcPr marL="50600" marR="50600" marT="0" marB="0" anchor="ctr">
                    <a:solidFill>
                      <a:schemeClr val="accent6">
                        <a:lumMod val="40000"/>
                        <a:lumOff val="60000"/>
                      </a:schemeClr>
                    </a:solidFill>
                  </a:tcPr>
                </a:tc>
                <a:extLst>
                  <a:ext uri="{0D108BD9-81ED-4DB2-BD59-A6C34878D82A}">
                    <a16:rowId xmlns="" xmlns:a16="http://schemas.microsoft.com/office/drawing/2014/main" val="2061804440"/>
                  </a:ext>
                </a:extLst>
              </a:tr>
            </a:tbl>
          </a:graphicData>
        </a:graphic>
      </p:graphicFrame>
    </p:spTree>
    <p:extLst>
      <p:ext uri="{BB962C8B-B14F-4D97-AF65-F5344CB8AC3E}">
        <p14:creationId xmlns:p14="http://schemas.microsoft.com/office/powerpoint/2010/main" val="2700590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C9982E4-1D71-1E49-92AF-B662D6D541AA}"/>
              </a:ext>
            </a:extLst>
          </p:cNvPr>
          <p:cNvSpPr/>
          <p:nvPr/>
        </p:nvSpPr>
        <p:spPr>
          <a:xfrm>
            <a:off x="-30480" y="0"/>
            <a:ext cx="917448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peech Bubble: Rectangle 1">
            <a:extLst>
              <a:ext uri="{FF2B5EF4-FFF2-40B4-BE49-F238E27FC236}">
                <a16:creationId xmlns="" xmlns:a16="http://schemas.microsoft.com/office/drawing/2014/main" id="{04978617-BBEC-4F4A-B0F2-37ECAD70B121}"/>
              </a:ext>
            </a:extLst>
          </p:cNvPr>
          <p:cNvSpPr/>
          <p:nvPr/>
        </p:nvSpPr>
        <p:spPr>
          <a:xfrm rot="10800000" flipV="1">
            <a:off x="-30484" y="267248"/>
            <a:ext cx="6552055" cy="1942551"/>
          </a:xfrm>
          <a:prstGeom prst="wedgeRectCallout">
            <a:avLst>
              <a:gd name="adj1" fmla="val -21205"/>
              <a:gd name="adj2" fmla="val 6538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05E5D309-780F-4D2D-9443-2E77B3FE3925}"/>
              </a:ext>
            </a:extLst>
          </p:cNvPr>
          <p:cNvSpPr txBox="1"/>
          <p:nvPr/>
        </p:nvSpPr>
        <p:spPr>
          <a:xfrm>
            <a:off x="-90868" y="506583"/>
            <a:ext cx="9174480" cy="461665"/>
          </a:xfrm>
          <a:prstGeom prst="rect">
            <a:avLst/>
          </a:prstGeom>
          <a:noFill/>
          <a:effectLst/>
        </p:spPr>
        <p:txBody>
          <a:bodyPr wrap="square" rtlCol="0">
            <a:spAutoFit/>
          </a:bodyPr>
          <a:lstStyle/>
          <a:p>
            <a:pPr algn="ctr"/>
            <a:r>
              <a:rPr lang="en-CA" sz="2400" b="1" dirty="0">
                <a:solidFill>
                  <a:schemeClr val="bg1"/>
                </a:solidFill>
                <a:effectLst>
                  <a:outerShdw blurRad="38100" dist="38100" dir="2700000" algn="tl">
                    <a:srgbClr val="000000">
                      <a:alpha val="43137"/>
                    </a:srgbClr>
                  </a:outerShdw>
                </a:effectLst>
                <a:latin typeface="Myriad Pro" panose="020B0503030403020204" charset="0"/>
                <a:ea typeface="Calibri" panose="020F0502020204030204" pitchFamily="34" charset="0"/>
                <a:cs typeface="Times New Roman" panose="02020603050405020304" pitchFamily="18" charset="0"/>
              </a:rPr>
              <a:t>Malahide Official Plan Comprehensive Review &amp; Update</a:t>
            </a:r>
            <a:endParaRPr lang="en-CA" sz="2400" dirty="0">
              <a:solidFill>
                <a:schemeClr val="bg1"/>
              </a:solidFill>
              <a:effectLst>
                <a:outerShdw blurRad="38100" dist="38100" dir="2700000" algn="tl">
                  <a:srgbClr val="000000">
                    <a:alpha val="43137"/>
                  </a:srgbClr>
                </a:outerShdw>
              </a:effectLst>
              <a:latin typeface="Myriad Pro" panose="020B050303040302020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 xmlns:a16="http://schemas.microsoft.com/office/drawing/2014/main" id="{44765BD6-F94F-4EAF-AB04-AD29464137B1}"/>
              </a:ext>
            </a:extLst>
          </p:cNvPr>
          <p:cNvSpPr/>
          <p:nvPr/>
        </p:nvSpPr>
        <p:spPr>
          <a:xfrm>
            <a:off x="457200" y="106997"/>
            <a:ext cx="8078345" cy="369332"/>
          </a:xfrm>
          <a:prstGeom prst="rect">
            <a:avLst/>
          </a:prstGeom>
        </p:spPr>
        <p:txBody>
          <a:bodyPr wrap="square">
            <a:spAutoFit/>
          </a:bodyPr>
          <a:lstStyle/>
          <a:p>
            <a:pPr defTabSz="931863">
              <a:tabLst>
                <a:tab pos="3946525" algn="ctr"/>
                <a:tab pos="7894638" algn="r"/>
              </a:tabLst>
            </a:pPr>
            <a:r>
              <a:rPr lang="en-US" sz="900" dirty="0">
                <a:solidFill>
                  <a:schemeClr val="bg1">
                    <a:lumMod val="85000"/>
                  </a:schemeClr>
                </a:solidFill>
                <a:latin typeface="Candara" panose="020E0502030303020204" pitchFamily="34" charset="0"/>
              </a:rPr>
              <a:t>Comprehensive Review &amp; Update	Statutory Public Meeting	December 16, 2021</a:t>
            </a:r>
          </a:p>
          <a:p>
            <a:pPr defTabSz="931863">
              <a:tabLst>
                <a:tab pos="3946525" algn="ctr"/>
                <a:tab pos="7894638" algn="r"/>
              </a:tabLst>
            </a:pPr>
            <a:r>
              <a:rPr lang="en-US" sz="900" b="1" dirty="0">
                <a:solidFill>
                  <a:schemeClr val="bg1">
                    <a:lumMod val="85000"/>
                  </a:schemeClr>
                </a:solidFill>
                <a:latin typeface="Candara" panose="020E0502030303020204" pitchFamily="34" charset="0"/>
              </a:rPr>
              <a:t>Township of Malahide Official Plan</a:t>
            </a:r>
          </a:p>
        </p:txBody>
      </p:sp>
      <p:sp>
        <p:nvSpPr>
          <p:cNvPr id="8" name="TextBox 7">
            <a:extLst>
              <a:ext uri="{FF2B5EF4-FFF2-40B4-BE49-F238E27FC236}">
                <a16:creationId xmlns="" xmlns:a16="http://schemas.microsoft.com/office/drawing/2014/main" id="{05E5D309-780F-4D2D-9443-2E77B3FE3925}"/>
              </a:ext>
            </a:extLst>
          </p:cNvPr>
          <p:cNvSpPr txBox="1"/>
          <p:nvPr/>
        </p:nvSpPr>
        <p:spPr>
          <a:xfrm>
            <a:off x="64399" y="929109"/>
            <a:ext cx="8869684" cy="338554"/>
          </a:xfrm>
          <a:prstGeom prst="rect">
            <a:avLst/>
          </a:prstGeom>
          <a:noFill/>
          <a:effectLst/>
        </p:spPr>
        <p:txBody>
          <a:bodyPr wrap="square" rtlCol="0">
            <a:spAutoFit/>
          </a:bodyPr>
          <a:lstStyle/>
          <a:p>
            <a:pPr algn="ctr"/>
            <a:r>
              <a:rPr lang="en-CA" sz="1600" b="1" dirty="0">
                <a:solidFill>
                  <a:schemeClr val="bg1"/>
                </a:solidFill>
                <a:effectLst/>
                <a:latin typeface="Myriad Pro" panose="020B0503030403020204" charset="0"/>
                <a:ea typeface="Calibri" panose="020F0502020204030204" pitchFamily="34" charset="0"/>
                <a:cs typeface="Times New Roman" panose="02020603050405020304" pitchFamily="18" charset="0"/>
              </a:rPr>
              <a:t>Summary of Comments Received (since the Special Meeting of Council held on </a:t>
            </a:r>
            <a:r>
              <a:rPr lang="en-CA" sz="1600" b="1" dirty="0">
                <a:solidFill>
                  <a:schemeClr val="bg1"/>
                </a:solidFill>
                <a:latin typeface="Myriad Pro" panose="020B0503030403020204" charset="0"/>
                <a:ea typeface="Calibri" panose="020F0502020204030204" pitchFamily="34" charset="0"/>
                <a:cs typeface="Times New Roman" panose="02020603050405020304" pitchFamily="18" charset="0"/>
              </a:rPr>
              <a:t>June 28,</a:t>
            </a:r>
            <a:r>
              <a:rPr lang="en-CA" sz="1600" b="1" dirty="0">
                <a:solidFill>
                  <a:schemeClr val="bg1"/>
                </a:solidFill>
                <a:effectLst/>
                <a:latin typeface="Myriad Pro" panose="020B0503030403020204" charset="0"/>
                <a:ea typeface="Calibri" panose="020F0502020204030204" pitchFamily="34" charset="0"/>
                <a:cs typeface="Times New Roman" panose="02020603050405020304" pitchFamily="18" charset="0"/>
              </a:rPr>
              <a:t> 2021)</a:t>
            </a:r>
            <a:endParaRPr lang="en-CA" sz="1600" dirty="0">
              <a:solidFill>
                <a:schemeClr val="bg1"/>
              </a:solidFill>
              <a:effectLst/>
              <a:latin typeface="Myriad Pro" panose="020B050303040302020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 xmlns:a16="http://schemas.microsoft.com/office/drawing/2014/main" id="{617C11BD-604A-4C19-9A90-F6A61A5D86E9}"/>
              </a:ext>
            </a:extLst>
          </p:cNvPr>
          <p:cNvSpPr/>
          <p:nvPr/>
        </p:nvSpPr>
        <p:spPr>
          <a:xfrm>
            <a:off x="-36095" y="1704975"/>
            <a:ext cx="9174484"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2" name="Picture 11">
            <a:extLst>
              <a:ext uri="{FF2B5EF4-FFF2-40B4-BE49-F238E27FC236}">
                <a16:creationId xmlns="" xmlns:a16="http://schemas.microsoft.com/office/drawing/2014/main" id="{61A1077F-C9F5-4A32-86FE-72A1C0B873F4}"/>
              </a:ext>
            </a:extLst>
          </p:cNvPr>
          <p:cNvPicPr>
            <a:picLocks noChangeAspect="1" noChangeArrowheads="1"/>
          </p:cNvPicPr>
          <p:nvPr/>
        </p:nvPicPr>
        <p:blipFill>
          <a:blip r:embed="rId2" cstate="print">
            <a:alphaModFix amt="5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189864" y="6150471"/>
            <a:ext cx="922078" cy="6233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Malahide Logo">
            <a:extLst>
              <a:ext uri="{FF2B5EF4-FFF2-40B4-BE49-F238E27FC236}">
                <a16:creationId xmlns="" xmlns:a16="http://schemas.microsoft.com/office/drawing/2014/main" id="{B22AF265-48D0-4A6D-902A-089EAB13FE41}"/>
              </a:ext>
            </a:extLst>
          </p:cNvPr>
          <p:cNvPicPr/>
          <p:nvPr/>
        </p:nvPicPr>
        <p:blipFill>
          <a:blip r:embed="rId4" cstate="print">
            <a:extLst>
              <a:ext uri="{28A0092B-C50C-407E-A947-70E740481C1C}">
                <a14:useLocalDpi xmlns:a14="http://schemas.microsoft.com/office/drawing/2010/main" val="0"/>
              </a:ext>
            </a:extLst>
          </a:blip>
          <a:srcRect b="8888"/>
          <a:stretch>
            <a:fillRect/>
          </a:stretch>
        </p:blipFill>
        <p:spPr>
          <a:xfrm>
            <a:off x="7161430" y="6075767"/>
            <a:ext cx="1752600" cy="706033"/>
          </a:xfrm>
          <a:prstGeom prst="rect">
            <a:avLst/>
          </a:prstGeom>
        </p:spPr>
      </p:pic>
      <p:graphicFrame>
        <p:nvGraphicFramePr>
          <p:cNvPr id="9" name="Table 8">
            <a:extLst>
              <a:ext uri="{FF2B5EF4-FFF2-40B4-BE49-F238E27FC236}">
                <a16:creationId xmlns="" xmlns:a16="http://schemas.microsoft.com/office/drawing/2014/main" id="{629B7FB8-4E67-49D2-AABF-9DDC560A964E}"/>
              </a:ext>
            </a:extLst>
          </p:cNvPr>
          <p:cNvGraphicFramePr>
            <a:graphicFrameLocks noGrp="1"/>
          </p:cNvGraphicFramePr>
          <p:nvPr>
            <p:extLst>
              <p:ext uri="{D42A27DB-BD31-4B8C-83A1-F6EECF244321}">
                <p14:modId xmlns:p14="http://schemas.microsoft.com/office/powerpoint/2010/main" val="1711393711"/>
              </p:ext>
            </p:extLst>
          </p:nvPr>
        </p:nvGraphicFramePr>
        <p:xfrm>
          <a:off x="-41706" y="1752600"/>
          <a:ext cx="9174479" cy="4267200"/>
        </p:xfrm>
        <a:graphic>
          <a:graphicData uri="http://schemas.openxmlformats.org/drawingml/2006/table">
            <a:tbl>
              <a:tblPr firstRow="1" firstCol="1" bandRow="1">
                <a:tableStyleId>{10A1B5D5-9B99-4C35-A422-299274C87663}</a:tableStyleId>
              </a:tblPr>
              <a:tblGrid>
                <a:gridCol w="1033951">
                  <a:extLst>
                    <a:ext uri="{9D8B030D-6E8A-4147-A177-3AD203B41FA5}">
                      <a16:colId xmlns="" xmlns:a16="http://schemas.microsoft.com/office/drawing/2014/main" val="3884771267"/>
                    </a:ext>
                  </a:extLst>
                </a:gridCol>
                <a:gridCol w="885124">
                  <a:extLst>
                    <a:ext uri="{9D8B030D-6E8A-4147-A177-3AD203B41FA5}">
                      <a16:colId xmlns="" xmlns:a16="http://schemas.microsoft.com/office/drawing/2014/main" val="3377808102"/>
                    </a:ext>
                  </a:extLst>
                </a:gridCol>
                <a:gridCol w="1038376">
                  <a:extLst>
                    <a:ext uri="{9D8B030D-6E8A-4147-A177-3AD203B41FA5}">
                      <a16:colId xmlns="" xmlns:a16="http://schemas.microsoft.com/office/drawing/2014/main" val="1017128528"/>
                    </a:ext>
                  </a:extLst>
                </a:gridCol>
                <a:gridCol w="4263149">
                  <a:extLst>
                    <a:ext uri="{9D8B030D-6E8A-4147-A177-3AD203B41FA5}">
                      <a16:colId xmlns="" xmlns:a16="http://schemas.microsoft.com/office/drawing/2014/main" val="2635994863"/>
                    </a:ext>
                  </a:extLst>
                </a:gridCol>
                <a:gridCol w="1953879">
                  <a:extLst>
                    <a:ext uri="{9D8B030D-6E8A-4147-A177-3AD203B41FA5}">
                      <a16:colId xmlns="" xmlns:a16="http://schemas.microsoft.com/office/drawing/2014/main" val="849610336"/>
                    </a:ext>
                  </a:extLst>
                </a:gridCol>
              </a:tblGrid>
              <a:tr h="292864">
                <a:tc>
                  <a:txBody>
                    <a:bodyPr/>
                    <a:lstStyle/>
                    <a:p>
                      <a:pPr algn="ctr"/>
                      <a:r>
                        <a:rPr lang="en-CA" sz="1000" dirty="0">
                          <a:effectLst/>
                        </a:rPr>
                        <a:t>Sent By</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0600" marR="50600" marT="0" marB="0" anchor="ctr">
                    <a:solidFill>
                      <a:schemeClr val="accent6">
                        <a:lumMod val="75000"/>
                      </a:schemeClr>
                    </a:solidFill>
                  </a:tcPr>
                </a:tc>
                <a:tc>
                  <a:txBody>
                    <a:bodyPr/>
                    <a:lstStyle/>
                    <a:p>
                      <a:pPr algn="ctr"/>
                      <a:r>
                        <a:rPr lang="en-CA" sz="1000" dirty="0">
                          <a:effectLst/>
                        </a:rPr>
                        <a:t>Date of Submission</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0600" marR="50600" marT="0" marB="0" anchor="ctr">
                    <a:solidFill>
                      <a:schemeClr val="accent6">
                        <a:lumMod val="75000"/>
                      </a:schemeClr>
                    </a:solidFill>
                  </a:tcPr>
                </a:tc>
                <a:tc>
                  <a:txBody>
                    <a:bodyPr/>
                    <a:lstStyle/>
                    <a:p>
                      <a:pPr algn="ctr"/>
                      <a:r>
                        <a:rPr lang="en-CA" sz="1000" dirty="0">
                          <a:effectLst/>
                        </a:rPr>
                        <a:t>Property Reference</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0600" marR="50600" marT="0" marB="0" anchor="ctr">
                    <a:solidFill>
                      <a:schemeClr val="accent6">
                        <a:lumMod val="75000"/>
                      </a:schemeClr>
                    </a:solidFill>
                  </a:tcPr>
                </a:tc>
                <a:tc>
                  <a:txBody>
                    <a:bodyPr/>
                    <a:lstStyle/>
                    <a:p>
                      <a:pPr algn="ctr"/>
                      <a:r>
                        <a:rPr lang="en-CA" sz="1000" dirty="0">
                          <a:effectLst/>
                        </a:rPr>
                        <a:t>Comment/Concern</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0600" marR="50600" marT="0" marB="0" anchor="ctr">
                    <a:solidFill>
                      <a:schemeClr val="accent6">
                        <a:lumMod val="75000"/>
                      </a:schemeClr>
                    </a:solidFill>
                  </a:tcPr>
                </a:tc>
                <a:tc>
                  <a:txBody>
                    <a:bodyPr/>
                    <a:lstStyle/>
                    <a:p>
                      <a:pPr algn="ctr"/>
                      <a:r>
                        <a:rPr lang="en-CA" sz="1000" dirty="0">
                          <a:effectLst/>
                        </a:rPr>
                        <a:t>Recommendation</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0600" marR="50600" marT="0" marB="0" anchor="ctr">
                    <a:solidFill>
                      <a:schemeClr val="accent6">
                        <a:lumMod val="75000"/>
                      </a:schemeClr>
                    </a:solidFill>
                  </a:tcPr>
                </a:tc>
                <a:extLst>
                  <a:ext uri="{0D108BD9-81ED-4DB2-BD59-A6C34878D82A}">
                    <a16:rowId xmlns="" xmlns:a16="http://schemas.microsoft.com/office/drawing/2014/main" val="2848217252"/>
                  </a:ext>
                </a:extLst>
              </a:tr>
              <a:tr h="914400">
                <a:tc>
                  <a:txBody>
                    <a:bodyPr/>
                    <a:lstStyle/>
                    <a:p>
                      <a:pPr algn="ctr"/>
                      <a:r>
                        <a:rPr lang="en-CA" sz="1100" dirty="0">
                          <a:effectLst/>
                          <a:latin typeface="+mn-lt"/>
                        </a:rPr>
                        <a:t> </a:t>
                      </a:r>
                    </a:p>
                    <a:p>
                      <a:pPr algn="ctr"/>
                      <a:r>
                        <a:rPr lang="en-CA" sz="1100" dirty="0">
                          <a:effectLst/>
                          <a:latin typeface="+mn-lt"/>
                        </a:rPr>
                        <a:t>Civic</a:t>
                      </a:r>
                      <a:r>
                        <a:rPr lang="en-CA" sz="1100" baseline="0" dirty="0">
                          <a:effectLst/>
                          <a:latin typeface="+mn-lt"/>
                        </a:rPr>
                        <a:t> Planning Solutions c/o Shackleton Auctions</a:t>
                      </a:r>
                      <a:endParaRPr lang="en-CA" sz="1100" dirty="0">
                        <a:effectLst/>
                        <a:latin typeface="+mn-lt"/>
                      </a:endParaRPr>
                    </a:p>
                    <a:p>
                      <a:pPr algn="ctr"/>
                      <a:r>
                        <a:rPr lang="en-CA" sz="1100" dirty="0">
                          <a:effectLst/>
                          <a:latin typeface="+mn-lt"/>
                        </a:rPr>
                        <a:t> </a:t>
                      </a:r>
                      <a:endParaRPr lang="en-CA" sz="1100" dirty="0">
                        <a:effectLst/>
                        <a:latin typeface="+mn-lt"/>
                        <a:ea typeface="Calibri" panose="020F0502020204030204" pitchFamily="34" charset="0"/>
                        <a:cs typeface="Times New Roman" panose="02020603050405020304" pitchFamily="18" charset="0"/>
                      </a:endParaRPr>
                    </a:p>
                  </a:txBody>
                  <a:tcPr marL="50600" marR="50600" marT="0" marB="0" anchor="ctr">
                    <a:solidFill>
                      <a:schemeClr val="accent6">
                        <a:lumMod val="40000"/>
                        <a:lumOff val="60000"/>
                      </a:schemeClr>
                    </a:solidFill>
                  </a:tcPr>
                </a:tc>
                <a:tc>
                  <a:txBody>
                    <a:bodyPr/>
                    <a:lstStyle/>
                    <a:p>
                      <a:pPr algn="ctr"/>
                      <a:r>
                        <a:rPr lang="en-CA" sz="1100" dirty="0">
                          <a:effectLst/>
                          <a:latin typeface="+mn-lt"/>
                        </a:rPr>
                        <a:t> </a:t>
                      </a:r>
                    </a:p>
                    <a:p>
                      <a:pPr algn="ctr"/>
                      <a:r>
                        <a:rPr lang="en-CA" sz="1100" dirty="0">
                          <a:effectLst/>
                          <a:latin typeface="+mn-lt"/>
                          <a:ea typeface="+mn-ea"/>
                          <a:cs typeface="+mn-cs"/>
                        </a:rPr>
                        <a:t>August</a:t>
                      </a:r>
                      <a:r>
                        <a:rPr lang="en-CA" sz="1100" baseline="0" dirty="0">
                          <a:effectLst/>
                          <a:latin typeface="+mn-lt"/>
                          <a:ea typeface="+mn-ea"/>
                          <a:cs typeface="+mn-cs"/>
                        </a:rPr>
                        <a:t> 23, 2021</a:t>
                      </a:r>
                      <a:endParaRPr lang="en-CA" sz="1100" dirty="0">
                        <a:effectLst/>
                        <a:latin typeface="+mn-lt"/>
                        <a:ea typeface="Calibri" panose="020F0502020204030204" pitchFamily="34" charset="0"/>
                        <a:cs typeface="Times New Roman" panose="02020603050405020304" pitchFamily="18" charset="0"/>
                      </a:endParaRPr>
                    </a:p>
                  </a:txBody>
                  <a:tcPr marL="50600" marR="50600" marT="0" marB="0" anchor="ctr">
                    <a:solidFill>
                      <a:schemeClr val="accent6">
                        <a:lumMod val="40000"/>
                        <a:lumOff val="60000"/>
                      </a:schemeClr>
                    </a:solidFill>
                  </a:tcPr>
                </a:tc>
                <a:tc>
                  <a:txBody>
                    <a:bodyPr/>
                    <a:lstStyle/>
                    <a:p>
                      <a:pPr algn="ctr"/>
                      <a:r>
                        <a:rPr lang="en-CA" sz="1100" dirty="0">
                          <a:effectLst/>
                          <a:latin typeface="+mn-lt"/>
                        </a:rPr>
                        <a:t>51570 Lyons</a:t>
                      </a:r>
                      <a:r>
                        <a:rPr lang="en-CA" sz="1100" baseline="0" dirty="0">
                          <a:effectLst/>
                          <a:latin typeface="+mn-lt"/>
                        </a:rPr>
                        <a:t> Line</a:t>
                      </a:r>
                    </a:p>
                    <a:p>
                      <a:pPr algn="ctr"/>
                      <a:r>
                        <a:rPr lang="en-CA" sz="1100" baseline="0" dirty="0">
                          <a:effectLst/>
                          <a:latin typeface="+mn-lt"/>
                          <a:ea typeface="Calibri" panose="020F0502020204030204" pitchFamily="34" charset="0"/>
                          <a:cs typeface="Times New Roman" panose="02020603050405020304" pitchFamily="18" charset="0"/>
                        </a:rPr>
                        <a:t>Schedule ‘N’ of OPA 20</a:t>
                      </a:r>
                      <a:endParaRPr lang="en-CA" sz="1100" dirty="0">
                        <a:effectLst/>
                        <a:latin typeface="+mn-lt"/>
                        <a:ea typeface="Calibri" panose="020F0502020204030204" pitchFamily="34" charset="0"/>
                        <a:cs typeface="Times New Roman" panose="02020603050405020304" pitchFamily="18" charset="0"/>
                      </a:endParaRPr>
                    </a:p>
                  </a:txBody>
                  <a:tcPr marL="50600" marR="50600" marT="0" marB="0" anchor="ctr">
                    <a:solidFill>
                      <a:schemeClr val="accent6">
                        <a:lumMod val="40000"/>
                        <a:lumOff val="60000"/>
                      </a:schemeClr>
                    </a:solidFill>
                  </a:tcPr>
                </a:tc>
                <a:tc>
                  <a:txBody>
                    <a:bodyPr/>
                    <a:lstStyle/>
                    <a:p>
                      <a:pPr marL="171450" indent="-171450">
                        <a:buFont typeface="Arial" panose="020B0604020202020204" pitchFamily="34" charset="0"/>
                        <a:buChar char="•"/>
                      </a:pPr>
                      <a:r>
                        <a:rPr lang="en-CA" sz="1100" dirty="0">
                          <a:effectLst/>
                          <a:latin typeface="+mn-lt"/>
                        </a:rPr>
                        <a:t>  Shackleton Auctions is seeking to expand the existing auction establishment</a:t>
                      </a:r>
                      <a:r>
                        <a:rPr lang="en-CA" sz="1100" baseline="0" dirty="0">
                          <a:effectLst/>
                          <a:latin typeface="+mn-lt"/>
                        </a:rPr>
                        <a:t> (as noted at the June 28 Meeting). The owners request a minor adjustment to the lands designated ‘Special Policy Area’ as reflected on Schedule ‘N’. The are of the lands designated would not change from the original proposal. </a:t>
                      </a:r>
                      <a:endParaRPr lang="en-CA" sz="1100" dirty="0">
                        <a:effectLst/>
                        <a:latin typeface="+mn-lt"/>
                        <a:ea typeface="Calibri" panose="020F0502020204030204" pitchFamily="34" charset="0"/>
                        <a:cs typeface="Times New Roman" panose="02020603050405020304" pitchFamily="18" charset="0"/>
                      </a:endParaRPr>
                    </a:p>
                  </a:txBody>
                  <a:tcPr marL="50600" marR="50600" marT="0" marB="0" anchor="ctr">
                    <a:solidFill>
                      <a:schemeClr val="accent6">
                        <a:lumMod val="40000"/>
                        <a:lumOff val="60000"/>
                      </a:schemeClr>
                    </a:solidFill>
                  </a:tcPr>
                </a:tc>
                <a:tc>
                  <a:txBody>
                    <a:bodyPr/>
                    <a:lstStyle/>
                    <a:p>
                      <a:pPr algn="ctr"/>
                      <a:r>
                        <a:rPr lang="en-CA" sz="1100" dirty="0">
                          <a:effectLst/>
                          <a:latin typeface="+mn-lt"/>
                          <a:ea typeface="+mn-ea"/>
                          <a:cs typeface="+mn-cs"/>
                        </a:rPr>
                        <a:t>Boundary</a:t>
                      </a:r>
                      <a:r>
                        <a:rPr lang="en-CA" sz="1100" baseline="0" dirty="0">
                          <a:effectLst/>
                          <a:latin typeface="+mn-lt"/>
                          <a:ea typeface="+mn-ea"/>
                          <a:cs typeface="+mn-cs"/>
                        </a:rPr>
                        <a:t> of the Special Policy Area has been revised to reflect the most current proposal.</a:t>
                      </a:r>
                      <a:endParaRPr lang="en-CA" sz="1100" dirty="0">
                        <a:effectLst/>
                        <a:latin typeface="+mn-lt"/>
                        <a:ea typeface="Calibri" panose="020F0502020204030204" pitchFamily="34" charset="0"/>
                        <a:cs typeface="Times New Roman" panose="02020603050405020304" pitchFamily="18" charset="0"/>
                      </a:endParaRPr>
                    </a:p>
                  </a:txBody>
                  <a:tcPr marL="50600" marR="50600" marT="0" marB="0" anchor="ctr">
                    <a:solidFill>
                      <a:schemeClr val="accent6">
                        <a:lumMod val="40000"/>
                        <a:lumOff val="60000"/>
                      </a:schemeClr>
                    </a:solidFill>
                  </a:tcPr>
                </a:tc>
                <a:extLst>
                  <a:ext uri="{0D108BD9-81ED-4DB2-BD59-A6C34878D82A}">
                    <a16:rowId xmlns="" xmlns:a16="http://schemas.microsoft.com/office/drawing/2014/main" val="2398148584"/>
                  </a:ext>
                </a:extLst>
              </a:tr>
              <a:tr h="1280160">
                <a:tc>
                  <a:txBody>
                    <a:bodyPr/>
                    <a:lstStyle/>
                    <a:p>
                      <a:pPr algn="ctr"/>
                      <a:r>
                        <a:rPr lang="en-CA" sz="1100" dirty="0">
                          <a:effectLst/>
                          <a:latin typeface="+mn-lt"/>
                          <a:ea typeface="+mn-ea"/>
                          <a:cs typeface="+mn-cs"/>
                        </a:rPr>
                        <a:t>Ian</a:t>
                      </a:r>
                      <a:r>
                        <a:rPr lang="en-CA" sz="1100" baseline="0" dirty="0">
                          <a:effectLst/>
                          <a:latin typeface="+mn-lt"/>
                          <a:ea typeface="+mn-ea"/>
                          <a:cs typeface="+mn-cs"/>
                        </a:rPr>
                        <a:t> Cousins c/o Cram &amp; Associates</a:t>
                      </a:r>
                      <a:endParaRPr lang="en-CA" sz="1100" dirty="0">
                        <a:effectLst/>
                        <a:latin typeface="+mn-lt"/>
                        <a:ea typeface="Calibri" panose="020F0502020204030204" pitchFamily="34" charset="0"/>
                        <a:cs typeface="Times New Roman" panose="02020603050405020304" pitchFamily="18" charset="0"/>
                      </a:endParaRPr>
                    </a:p>
                  </a:txBody>
                  <a:tcPr marL="50600" marR="50600" marT="0" marB="0" anchor="ctr"/>
                </a:tc>
                <a:tc>
                  <a:txBody>
                    <a:bodyPr/>
                    <a:lstStyle/>
                    <a:p>
                      <a:pPr algn="ctr"/>
                      <a:r>
                        <a:rPr lang="en-CA" sz="1100" dirty="0">
                          <a:effectLst/>
                          <a:latin typeface="+mn-lt"/>
                        </a:rPr>
                        <a:t>September 27, 2021</a:t>
                      </a:r>
                      <a:endParaRPr lang="en-CA" sz="1100" dirty="0">
                        <a:effectLst/>
                        <a:latin typeface="+mn-lt"/>
                        <a:ea typeface="Calibri" panose="020F0502020204030204" pitchFamily="34" charset="0"/>
                        <a:cs typeface="Times New Roman" panose="02020603050405020304" pitchFamily="18" charset="0"/>
                      </a:endParaRPr>
                    </a:p>
                  </a:txBody>
                  <a:tcPr marL="50600" marR="50600" marT="0" marB="0" anchor="ctr"/>
                </a:tc>
                <a:tc>
                  <a:txBody>
                    <a:bodyPr/>
                    <a:lstStyle/>
                    <a:p>
                      <a:pPr algn="ctr"/>
                      <a:r>
                        <a:rPr lang="en-CA" sz="1100" dirty="0">
                          <a:effectLst/>
                          <a:latin typeface="+mn-lt"/>
                        </a:rPr>
                        <a:t>Part Lot 24, Con 7 South</a:t>
                      </a:r>
                    </a:p>
                  </a:txBody>
                  <a:tcPr marL="50600" marR="50600" marT="0" marB="0" anchor="ctr"/>
                </a:tc>
                <a:tc>
                  <a:txBody>
                    <a:bodyPr/>
                    <a:lstStyle/>
                    <a:p>
                      <a:pPr marL="171450" indent="-171450">
                        <a:buFont typeface="Arial" panose="020B0604020202020204" pitchFamily="34" charset="0"/>
                        <a:buChar char="•"/>
                      </a:pPr>
                      <a:r>
                        <a:rPr lang="en-CA" sz="1100" dirty="0">
                          <a:effectLst/>
                          <a:latin typeface="+mn-lt"/>
                          <a:ea typeface="Calibri" panose="020F0502020204030204" pitchFamily="34" charset="0"/>
                          <a:cs typeface="Times New Roman" panose="02020603050405020304" pitchFamily="18" charset="0"/>
                        </a:rPr>
                        <a:t>Owners</a:t>
                      </a:r>
                      <a:r>
                        <a:rPr lang="en-CA" sz="1100" baseline="0" dirty="0">
                          <a:effectLst/>
                          <a:latin typeface="+mn-lt"/>
                          <a:ea typeface="Calibri" panose="020F0502020204030204" pitchFamily="34" charset="0"/>
                          <a:cs typeface="Times New Roman" panose="02020603050405020304" pitchFamily="18" charset="0"/>
                        </a:rPr>
                        <a:t> seeking a designation to permit commercial, commercial/industrial, and residential uses on a 20.2 ha (50 ac) agricultural parcel situated on the east side of Belmont Road north of Yorke Line abutting the Village of Belmont.</a:t>
                      </a:r>
                    </a:p>
                    <a:p>
                      <a:pPr marL="171450" indent="-171450">
                        <a:buFont typeface="Arial" panose="020B0604020202020204" pitchFamily="34" charset="0"/>
                        <a:buChar char="•"/>
                      </a:pPr>
                      <a:r>
                        <a:rPr lang="en-CA" sz="1100" baseline="0" dirty="0">
                          <a:effectLst/>
                          <a:latin typeface="+mn-lt"/>
                          <a:ea typeface="Calibri" panose="020F0502020204030204" pitchFamily="34" charset="0"/>
                          <a:cs typeface="Times New Roman" panose="02020603050405020304" pitchFamily="18" charset="0"/>
                        </a:rPr>
                        <a:t>Subsequent to submission, municipal staff had discussions with David Cousins and it is understood that the owner has no objection to the proposed Agricultural designation at this time.</a:t>
                      </a:r>
                      <a:endParaRPr lang="en-CA" sz="1100" dirty="0">
                        <a:effectLst/>
                        <a:latin typeface="+mn-lt"/>
                        <a:ea typeface="Calibri" panose="020F0502020204030204" pitchFamily="34" charset="0"/>
                        <a:cs typeface="Times New Roman" panose="02020603050405020304" pitchFamily="18" charset="0"/>
                      </a:endParaRPr>
                    </a:p>
                  </a:txBody>
                  <a:tcPr marL="50600" marR="50600" marT="0" marB="0" anchor="ctr"/>
                </a:tc>
                <a:tc>
                  <a:txBody>
                    <a:bodyPr/>
                    <a:lstStyle/>
                    <a:p>
                      <a:pPr algn="ctr"/>
                      <a:r>
                        <a:rPr lang="en-CA" sz="1100" dirty="0">
                          <a:effectLst/>
                          <a:latin typeface="+mn-lt"/>
                        </a:rPr>
                        <a:t>No Change Recommended</a:t>
                      </a:r>
                      <a:endParaRPr lang="en-CA" sz="1100" dirty="0">
                        <a:effectLst/>
                        <a:latin typeface="+mn-lt"/>
                        <a:ea typeface="Calibri" panose="020F0502020204030204" pitchFamily="34" charset="0"/>
                        <a:cs typeface="Times New Roman" panose="02020603050405020304" pitchFamily="18" charset="0"/>
                      </a:endParaRPr>
                    </a:p>
                  </a:txBody>
                  <a:tcPr marL="50600" marR="50600" marT="0" marB="0" anchor="ctr"/>
                </a:tc>
                <a:extLst>
                  <a:ext uri="{0D108BD9-81ED-4DB2-BD59-A6C34878D82A}">
                    <a16:rowId xmlns="" xmlns:a16="http://schemas.microsoft.com/office/drawing/2014/main" val="1620579933"/>
                  </a:ext>
                </a:extLst>
              </a:tr>
              <a:tr h="1508760">
                <a:tc>
                  <a:txBody>
                    <a:bodyPr/>
                    <a:lstStyle/>
                    <a:p>
                      <a:pPr algn="ctr"/>
                      <a:r>
                        <a:rPr lang="en-CA" sz="1100" dirty="0">
                          <a:effectLst/>
                          <a:latin typeface="+mn-lt"/>
                          <a:ea typeface="Calibri" panose="020F0502020204030204" pitchFamily="34" charset="0"/>
                          <a:cs typeface="Times New Roman" panose="02020603050405020304" pitchFamily="18" charset="0"/>
                        </a:rPr>
                        <a:t>Kelvin Saarloos &amp; Dick Greenway</a:t>
                      </a:r>
                    </a:p>
                  </a:txBody>
                  <a:tcPr marL="50600" marR="50600" marT="0" marB="0" anchor="ctr">
                    <a:solidFill>
                      <a:schemeClr val="accent6">
                        <a:lumMod val="40000"/>
                        <a:lumOff val="60000"/>
                      </a:schemeClr>
                    </a:solidFill>
                  </a:tcPr>
                </a:tc>
                <a:tc>
                  <a:txBody>
                    <a:bodyPr/>
                    <a:lstStyle/>
                    <a:p>
                      <a:pPr algn="ctr"/>
                      <a:r>
                        <a:rPr lang="en-CA" sz="1100" dirty="0">
                          <a:effectLst/>
                          <a:latin typeface="+mn-lt"/>
                        </a:rPr>
                        <a:t>November 29, 2021</a:t>
                      </a:r>
                      <a:endParaRPr lang="en-CA" sz="1100" dirty="0">
                        <a:effectLst/>
                        <a:latin typeface="+mn-lt"/>
                        <a:ea typeface="Calibri" panose="020F0502020204030204" pitchFamily="34" charset="0"/>
                        <a:cs typeface="Times New Roman" panose="02020603050405020304" pitchFamily="18" charset="0"/>
                      </a:endParaRPr>
                    </a:p>
                  </a:txBody>
                  <a:tcPr marL="50600" marR="50600" marT="0" marB="0" anchor="ctr">
                    <a:solidFill>
                      <a:schemeClr val="accent6">
                        <a:lumMod val="40000"/>
                        <a:lumOff val="60000"/>
                      </a:schemeClr>
                    </a:solidFill>
                  </a:tcPr>
                </a:tc>
                <a:tc>
                  <a:txBody>
                    <a:bodyPr/>
                    <a:lstStyle/>
                    <a:p>
                      <a:pPr algn="ctr"/>
                      <a:r>
                        <a:rPr lang="en-CA" sz="1100" dirty="0">
                          <a:effectLst/>
                          <a:latin typeface="+mn-lt"/>
                        </a:rPr>
                        <a:t>12044 Dorchester Road</a:t>
                      </a:r>
                    </a:p>
                    <a:p>
                      <a:pPr algn="ctr"/>
                      <a:r>
                        <a:rPr lang="en-CA" sz="1100" dirty="0">
                          <a:effectLst/>
                          <a:latin typeface="+mn-lt"/>
                          <a:ea typeface="Calibri" panose="020F0502020204030204" pitchFamily="34" charset="0"/>
                          <a:cs typeface="Times New Roman" panose="02020603050405020304" pitchFamily="18" charset="0"/>
                        </a:rPr>
                        <a:t>Schedule ‘F’ of OPA 20</a:t>
                      </a:r>
                    </a:p>
                  </a:txBody>
                  <a:tcPr marL="50600" marR="50600" marT="0" marB="0" anchor="ctr">
                    <a:solidFill>
                      <a:schemeClr val="accent6">
                        <a:lumMod val="40000"/>
                        <a:lumOff val="60000"/>
                      </a:schemeClr>
                    </a:solidFill>
                  </a:tcPr>
                </a:tc>
                <a:tc>
                  <a:txBody>
                    <a:bodyPr/>
                    <a:lstStyle/>
                    <a:p>
                      <a:pPr marL="171450" indent="-171450">
                        <a:buFont typeface="Arial" panose="020B0604020202020204" pitchFamily="34" charset="0"/>
                        <a:buChar char="•"/>
                      </a:pPr>
                      <a:r>
                        <a:rPr lang="en-CA" sz="1100" dirty="0">
                          <a:effectLst/>
                          <a:latin typeface="+mn-lt"/>
                        </a:rPr>
                        <a:t>Concur</a:t>
                      </a:r>
                      <a:r>
                        <a:rPr lang="en-CA" sz="1100" baseline="0" dirty="0">
                          <a:effectLst/>
                          <a:latin typeface="+mn-lt"/>
                        </a:rPr>
                        <a:t> with recommendation that the lands situated on the east side of Dorchester Road abutting Kingsmill Corners be designated as a home-based business industrial park, but are concerned about the boundary limits of Kingsmill Corners not being extended to include the entirety of the property within the settlement area boundary.</a:t>
                      </a:r>
                    </a:p>
                    <a:p>
                      <a:pPr marL="171450" indent="-171450">
                        <a:buFont typeface="Arial" panose="020B0604020202020204" pitchFamily="34" charset="0"/>
                        <a:buChar char="•"/>
                      </a:pPr>
                      <a:r>
                        <a:rPr lang="en-CA" sz="1100" dirty="0">
                          <a:effectLst/>
                          <a:latin typeface="+mn-lt"/>
                        </a:rPr>
                        <a:t> It</a:t>
                      </a:r>
                      <a:r>
                        <a:rPr lang="en-CA" sz="1100" baseline="0" dirty="0">
                          <a:effectLst/>
                          <a:latin typeface="+mn-lt"/>
                        </a:rPr>
                        <a:t> was noted at the June 28 meeting that the Kingsmill area was one of three potential locations for a Home-Based Industrial Park. Council will ultimately decide which location(s) will be considered for this purpose and the boundary limits will be finalized accordingly.</a:t>
                      </a:r>
                      <a:endParaRPr lang="en-CA" sz="1100" dirty="0">
                        <a:effectLst/>
                        <a:latin typeface="+mn-lt"/>
                        <a:ea typeface="Calibri" panose="020F0502020204030204" pitchFamily="34" charset="0"/>
                        <a:cs typeface="Times New Roman" panose="02020603050405020304" pitchFamily="18" charset="0"/>
                      </a:endParaRPr>
                    </a:p>
                  </a:txBody>
                  <a:tcPr marL="50600" marR="50600" marT="0" marB="0" anchor="ctr">
                    <a:solidFill>
                      <a:schemeClr val="accent6">
                        <a:lumMod val="40000"/>
                        <a:lumOff val="60000"/>
                      </a:schemeClr>
                    </a:solidFill>
                  </a:tcPr>
                </a:tc>
                <a:tc>
                  <a:txBody>
                    <a:bodyPr/>
                    <a:lstStyle/>
                    <a:p>
                      <a:pPr algn="ctr"/>
                      <a:r>
                        <a:rPr lang="en-CA" sz="1100" dirty="0">
                          <a:effectLst/>
                          <a:latin typeface="+mn-lt"/>
                        </a:rPr>
                        <a:t>Revised ‘Settlement Area’ boundary</a:t>
                      </a:r>
                      <a:r>
                        <a:rPr lang="en-CA" sz="1100" baseline="0" dirty="0">
                          <a:effectLst/>
                          <a:latin typeface="+mn-lt"/>
                        </a:rPr>
                        <a:t> on Schedule ‘F’ to include the entirety of the subject lands.</a:t>
                      </a:r>
                    </a:p>
                    <a:p>
                      <a:pPr algn="ctr"/>
                      <a:endParaRPr lang="en-CA" sz="1100" baseline="0" dirty="0">
                        <a:effectLst/>
                        <a:latin typeface="+mn-lt"/>
                        <a:ea typeface="Calibri" panose="020F0502020204030204" pitchFamily="34" charset="0"/>
                        <a:cs typeface="Times New Roman" panose="02020603050405020304" pitchFamily="18" charset="0"/>
                      </a:endParaRPr>
                    </a:p>
                    <a:p>
                      <a:pPr algn="ctr"/>
                      <a:r>
                        <a:rPr lang="en-CA" sz="1100" baseline="0" dirty="0">
                          <a:effectLst/>
                          <a:latin typeface="+mn-lt"/>
                          <a:ea typeface="Calibri" panose="020F0502020204030204" pitchFamily="34" charset="0"/>
                          <a:cs typeface="Times New Roman" panose="02020603050405020304" pitchFamily="18" charset="0"/>
                        </a:rPr>
                        <a:t>Retain all three areas identified as ‘Home-Based Industrial Park’ on Schedule ‘A’ (Springfield), Schedule ‘F’ (Kingsmill Corners), and Schedule ‘L’ (Aylmer East).</a:t>
                      </a:r>
                      <a:endParaRPr lang="en-CA" sz="1100" dirty="0">
                        <a:effectLst/>
                        <a:latin typeface="+mn-lt"/>
                        <a:ea typeface="Calibri" panose="020F0502020204030204" pitchFamily="34" charset="0"/>
                        <a:cs typeface="Times New Roman" panose="02020603050405020304" pitchFamily="18" charset="0"/>
                      </a:endParaRPr>
                    </a:p>
                  </a:txBody>
                  <a:tcPr marL="50600" marR="50600" marT="0" marB="0" anchor="ctr">
                    <a:solidFill>
                      <a:schemeClr val="accent6">
                        <a:lumMod val="40000"/>
                        <a:lumOff val="60000"/>
                      </a:schemeClr>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023188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C9982E4-1D71-1E49-92AF-B662D6D541AA}"/>
              </a:ext>
            </a:extLst>
          </p:cNvPr>
          <p:cNvSpPr/>
          <p:nvPr/>
        </p:nvSpPr>
        <p:spPr>
          <a:xfrm>
            <a:off x="-30480" y="0"/>
            <a:ext cx="917448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peech Bubble: Rectangle 1">
            <a:extLst>
              <a:ext uri="{FF2B5EF4-FFF2-40B4-BE49-F238E27FC236}">
                <a16:creationId xmlns="" xmlns:a16="http://schemas.microsoft.com/office/drawing/2014/main" id="{04978617-BBEC-4F4A-B0F2-37ECAD70B121}"/>
              </a:ext>
            </a:extLst>
          </p:cNvPr>
          <p:cNvSpPr/>
          <p:nvPr/>
        </p:nvSpPr>
        <p:spPr>
          <a:xfrm rot="10800000" flipV="1">
            <a:off x="-30484" y="267248"/>
            <a:ext cx="6552055" cy="1942551"/>
          </a:xfrm>
          <a:prstGeom prst="wedgeRectCallout">
            <a:avLst>
              <a:gd name="adj1" fmla="val -21205"/>
              <a:gd name="adj2" fmla="val 6538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05E5D309-780F-4D2D-9443-2E77B3FE3925}"/>
              </a:ext>
            </a:extLst>
          </p:cNvPr>
          <p:cNvSpPr txBox="1"/>
          <p:nvPr/>
        </p:nvSpPr>
        <p:spPr>
          <a:xfrm>
            <a:off x="-90868" y="506583"/>
            <a:ext cx="9174480" cy="461665"/>
          </a:xfrm>
          <a:prstGeom prst="rect">
            <a:avLst/>
          </a:prstGeom>
          <a:noFill/>
          <a:effectLst/>
        </p:spPr>
        <p:txBody>
          <a:bodyPr wrap="square" rtlCol="0">
            <a:spAutoFit/>
          </a:bodyPr>
          <a:lstStyle/>
          <a:p>
            <a:pPr algn="ctr"/>
            <a:r>
              <a:rPr lang="en-CA" sz="2400" b="1" dirty="0">
                <a:solidFill>
                  <a:schemeClr val="bg1"/>
                </a:solidFill>
                <a:effectLst>
                  <a:outerShdw blurRad="38100" dist="38100" dir="2700000" algn="tl">
                    <a:srgbClr val="000000">
                      <a:alpha val="43137"/>
                    </a:srgbClr>
                  </a:outerShdw>
                </a:effectLst>
                <a:latin typeface="Myriad Pro" panose="020B0503030403020204" charset="0"/>
                <a:ea typeface="Calibri" panose="020F0502020204030204" pitchFamily="34" charset="0"/>
                <a:cs typeface="Times New Roman" panose="02020603050405020304" pitchFamily="18" charset="0"/>
              </a:rPr>
              <a:t>Malahide Official Plan Comprehensive Review &amp; Update</a:t>
            </a:r>
            <a:endParaRPr lang="en-CA" sz="2400" dirty="0">
              <a:solidFill>
                <a:schemeClr val="bg1"/>
              </a:solidFill>
              <a:effectLst>
                <a:outerShdw blurRad="38100" dist="38100" dir="2700000" algn="tl">
                  <a:srgbClr val="000000">
                    <a:alpha val="43137"/>
                  </a:srgbClr>
                </a:outerShdw>
              </a:effectLst>
              <a:latin typeface="Myriad Pro" panose="020B050303040302020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 xmlns:a16="http://schemas.microsoft.com/office/drawing/2014/main" id="{44765BD6-F94F-4EAF-AB04-AD29464137B1}"/>
              </a:ext>
            </a:extLst>
          </p:cNvPr>
          <p:cNvSpPr/>
          <p:nvPr/>
        </p:nvSpPr>
        <p:spPr>
          <a:xfrm>
            <a:off x="457200" y="106997"/>
            <a:ext cx="8078345" cy="369332"/>
          </a:xfrm>
          <a:prstGeom prst="rect">
            <a:avLst/>
          </a:prstGeom>
        </p:spPr>
        <p:txBody>
          <a:bodyPr wrap="square">
            <a:spAutoFit/>
          </a:bodyPr>
          <a:lstStyle/>
          <a:p>
            <a:pPr defTabSz="931863">
              <a:tabLst>
                <a:tab pos="3946525" algn="ctr"/>
                <a:tab pos="7894638" algn="r"/>
              </a:tabLst>
            </a:pPr>
            <a:r>
              <a:rPr lang="en-US" sz="900" dirty="0">
                <a:solidFill>
                  <a:schemeClr val="bg1">
                    <a:lumMod val="85000"/>
                  </a:schemeClr>
                </a:solidFill>
                <a:latin typeface="Candara" panose="020E0502030303020204" pitchFamily="34" charset="0"/>
              </a:rPr>
              <a:t>Comprehensive Review &amp; Update	Statutory Public Meeting	December 16, 2021</a:t>
            </a:r>
          </a:p>
          <a:p>
            <a:pPr defTabSz="931863">
              <a:tabLst>
                <a:tab pos="3946525" algn="ctr"/>
                <a:tab pos="7894638" algn="r"/>
              </a:tabLst>
            </a:pPr>
            <a:r>
              <a:rPr lang="en-US" sz="900" b="1" dirty="0">
                <a:solidFill>
                  <a:schemeClr val="bg1">
                    <a:lumMod val="85000"/>
                  </a:schemeClr>
                </a:solidFill>
                <a:latin typeface="Candara" panose="020E0502030303020204" pitchFamily="34" charset="0"/>
              </a:rPr>
              <a:t>Township of Malahide Official Plan</a:t>
            </a:r>
          </a:p>
        </p:txBody>
      </p:sp>
      <p:sp>
        <p:nvSpPr>
          <p:cNvPr id="8" name="TextBox 7">
            <a:extLst>
              <a:ext uri="{FF2B5EF4-FFF2-40B4-BE49-F238E27FC236}">
                <a16:creationId xmlns="" xmlns:a16="http://schemas.microsoft.com/office/drawing/2014/main" id="{05E5D309-780F-4D2D-9443-2E77B3FE3925}"/>
              </a:ext>
            </a:extLst>
          </p:cNvPr>
          <p:cNvSpPr txBox="1"/>
          <p:nvPr/>
        </p:nvSpPr>
        <p:spPr>
          <a:xfrm>
            <a:off x="64399" y="929109"/>
            <a:ext cx="8869684" cy="338554"/>
          </a:xfrm>
          <a:prstGeom prst="rect">
            <a:avLst/>
          </a:prstGeom>
          <a:noFill/>
          <a:effectLst/>
        </p:spPr>
        <p:txBody>
          <a:bodyPr wrap="square" rtlCol="0">
            <a:spAutoFit/>
          </a:bodyPr>
          <a:lstStyle/>
          <a:p>
            <a:pPr algn="ctr"/>
            <a:r>
              <a:rPr lang="en-CA" sz="1600" b="1" dirty="0">
                <a:solidFill>
                  <a:schemeClr val="bg1"/>
                </a:solidFill>
                <a:effectLst/>
                <a:latin typeface="Myriad Pro" panose="020B0503030403020204" charset="0"/>
                <a:ea typeface="Calibri" panose="020F0502020204030204" pitchFamily="34" charset="0"/>
                <a:cs typeface="Times New Roman" panose="02020603050405020304" pitchFamily="18" charset="0"/>
              </a:rPr>
              <a:t>Summary of Comments Received (since the Special Meeting of Council held on </a:t>
            </a:r>
            <a:r>
              <a:rPr lang="en-CA" sz="1600" b="1" dirty="0">
                <a:solidFill>
                  <a:schemeClr val="bg1"/>
                </a:solidFill>
                <a:latin typeface="Myriad Pro" panose="020B0503030403020204" charset="0"/>
                <a:ea typeface="Calibri" panose="020F0502020204030204" pitchFamily="34" charset="0"/>
                <a:cs typeface="Times New Roman" panose="02020603050405020304" pitchFamily="18" charset="0"/>
              </a:rPr>
              <a:t>June 28,</a:t>
            </a:r>
            <a:r>
              <a:rPr lang="en-CA" sz="1600" b="1" dirty="0">
                <a:solidFill>
                  <a:schemeClr val="bg1"/>
                </a:solidFill>
                <a:effectLst/>
                <a:latin typeface="Myriad Pro" panose="020B0503030403020204" charset="0"/>
                <a:ea typeface="Calibri" panose="020F0502020204030204" pitchFamily="34" charset="0"/>
                <a:cs typeface="Times New Roman" panose="02020603050405020304" pitchFamily="18" charset="0"/>
              </a:rPr>
              <a:t> 2021)</a:t>
            </a:r>
            <a:endParaRPr lang="en-CA" sz="1600" dirty="0">
              <a:solidFill>
                <a:schemeClr val="bg1"/>
              </a:solidFill>
              <a:effectLst/>
              <a:latin typeface="Myriad Pro" panose="020B050303040302020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 xmlns:a16="http://schemas.microsoft.com/office/drawing/2014/main" id="{617C11BD-604A-4C19-9A90-F6A61A5D86E9}"/>
              </a:ext>
            </a:extLst>
          </p:cNvPr>
          <p:cNvSpPr/>
          <p:nvPr/>
        </p:nvSpPr>
        <p:spPr>
          <a:xfrm>
            <a:off x="-36095" y="1752600"/>
            <a:ext cx="9174484"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2" name="Picture 11">
            <a:extLst>
              <a:ext uri="{FF2B5EF4-FFF2-40B4-BE49-F238E27FC236}">
                <a16:creationId xmlns="" xmlns:a16="http://schemas.microsoft.com/office/drawing/2014/main" id="{61A1077F-C9F5-4A32-86FE-72A1C0B873F4}"/>
              </a:ext>
            </a:extLst>
          </p:cNvPr>
          <p:cNvPicPr>
            <a:picLocks noChangeAspect="1" noChangeArrowheads="1"/>
          </p:cNvPicPr>
          <p:nvPr/>
        </p:nvPicPr>
        <p:blipFill>
          <a:blip r:embed="rId2" cstate="print">
            <a:alphaModFix amt="5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189864" y="6150471"/>
            <a:ext cx="922078" cy="6233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Malahide Logo">
            <a:extLst>
              <a:ext uri="{FF2B5EF4-FFF2-40B4-BE49-F238E27FC236}">
                <a16:creationId xmlns="" xmlns:a16="http://schemas.microsoft.com/office/drawing/2014/main" id="{B22AF265-48D0-4A6D-902A-089EAB13FE41}"/>
              </a:ext>
            </a:extLst>
          </p:cNvPr>
          <p:cNvPicPr/>
          <p:nvPr/>
        </p:nvPicPr>
        <p:blipFill>
          <a:blip r:embed="rId4" cstate="print">
            <a:extLst>
              <a:ext uri="{28A0092B-C50C-407E-A947-70E740481C1C}">
                <a14:useLocalDpi xmlns:a14="http://schemas.microsoft.com/office/drawing/2010/main" val="0"/>
              </a:ext>
            </a:extLst>
          </a:blip>
          <a:srcRect b="8888"/>
          <a:stretch>
            <a:fillRect/>
          </a:stretch>
        </p:blipFill>
        <p:spPr>
          <a:xfrm>
            <a:off x="7161430" y="6075767"/>
            <a:ext cx="1752600" cy="706033"/>
          </a:xfrm>
          <a:prstGeom prst="rect">
            <a:avLst/>
          </a:prstGeom>
        </p:spPr>
      </p:pic>
      <p:graphicFrame>
        <p:nvGraphicFramePr>
          <p:cNvPr id="9" name="Table 8">
            <a:extLst>
              <a:ext uri="{FF2B5EF4-FFF2-40B4-BE49-F238E27FC236}">
                <a16:creationId xmlns="" xmlns:a16="http://schemas.microsoft.com/office/drawing/2014/main" id="{629B7FB8-4E67-49D2-AABF-9DDC560A964E}"/>
              </a:ext>
            </a:extLst>
          </p:cNvPr>
          <p:cNvGraphicFramePr>
            <a:graphicFrameLocks noGrp="1"/>
          </p:cNvGraphicFramePr>
          <p:nvPr>
            <p:extLst>
              <p:ext uri="{D42A27DB-BD31-4B8C-83A1-F6EECF244321}">
                <p14:modId xmlns:p14="http://schemas.microsoft.com/office/powerpoint/2010/main" val="962605970"/>
              </p:ext>
            </p:extLst>
          </p:nvPr>
        </p:nvGraphicFramePr>
        <p:xfrm>
          <a:off x="-30485" y="1824820"/>
          <a:ext cx="9168874" cy="3291840"/>
        </p:xfrm>
        <a:graphic>
          <a:graphicData uri="http://schemas.openxmlformats.org/drawingml/2006/table">
            <a:tbl>
              <a:tblPr firstRow="1" firstCol="1" bandRow="1">
                <a:tableStyleId>{10A1B5D5-9B99-4C35-A422-299274C87663}</a:tableStyleId>
              </a:tblPr>
              <a:tblGrid>
                <a:gridCol w="1033319">
                  <a:extLst>
                    <a:ext uri="{9D8B030D-6E8A-4147-A177-3AD203B41FA5}">
                      <a16:colId xmlns="" xmlns:a16="http://schemas.microsoft.com/office/drawing/2014/main" val="3884771267"/>
                    </a:ext>
                  </a:extLst>
                </a:gridCol>
                <a:gridCol w="884583">
                  <a:extLst>
                    <a:ext uri="{9D8B030D-6E8A-4147-A177-3AD203B41FA5}">
                      <a16:colId xmlns="" xmlns:a16="http://schemas.microsoft.com/office/drawing/2014/main" val="3377808102"/>
                    </a:ext>
                  </a:extLst>
                </a:gridCol>
                <a:gridCol w="1115207">
                  <a:extLst>
                    <a:ext uri="{9D8B030D-6E8A-4147-A177-3AD203B41FA5}">
                      <a16:colId xmlns="" xmlns:a16="http://schemas.microsoft.com/office/drawing/2014/main" val="1017128528"/>
                    </a:ext>
                  </a:extLst>
                </a:gridCol>
                <a:gridCol w="4183080">
                  <a:extLst>
                    <a:ext uri="{9D8B030D-6E8A-4147-A177-3AD203B41FA5}">
                      <a16:colId xmlns="" xmlns:a16="http://schemas.microsoft.com/office/drawing/2014/main" val="2635994863"/>
                    </a:ext>
                  </a:extLst>
                </a:gridCol>
                <a:gridCol w="1952685">
                  <a:extLst>
                    <a:ext uri="{9D8B030D-6E8A-4147-A177-3AD203B41FA5}">
                      <a16:colId xmlns="" xmlns:a16="http://schemas.microsoft.com/office/drawing/2014/main" val="849610336"/>
                    </a:ext>
                  </a:extLst>
                </a:gridCol>
              </a:tblGrid>
              <a:tr h="292864">
                <a:tc>
                  <a:txBody>
                    <a:bodyPr/>
                    <a:lstStyle/>
                    <a:p>
                      <a:pPr algn="ctr"/>
                      <a:r>
                        <a:rPr lang="en-CA" sz="1000" dirty="0">
                          <a:effectLst/>
                        </a:rPr>
                        <a:t>Sent By</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0600" marR="50600" marT="0" marB="0" anchor="ctr">
                    <a:solidFill>
                      <a:schemeClr val="accent6">
                        <a:lumMod val="75000"/>
                      </a:schemeClr>
                    </a:solidFill>
                  </a:tcPr>
                </a:tc>
                <a:tc>
                  <a:txBody>
                    <a:bodyPr/>
                    <a:lstStyle/>
                    <a:p>
                      <a:pPr algn="ctr"/>
                      <a:r>
                        <a:rPr lang="en-CA" sz="1000" dirty="0">
                          <a:effectLst/>
                        </a:rPr>
                        <a:t>Date of Submission</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0600" marR="50600" marT="0" marB="0" anchor="ctr">
                    <a:solidFill>
                      <a:schemeClr val="accent6">
                        <a:lumMod val="75000"/>
                      </a:schemeClr>
                    </a:solidFill>
                  </a:tcPr>
                </a:tc>
                <a:tc>
                  <a:txBody>
                    <a:bodyPr/>
                    <a:lstStyle/>
                    <a:p>
                      <a:pPr algn="ctr"/>
                      <a:r>
                        <a:rPr lang="en-CA" sz="1000" dirty="0">
                          <a:effectLst/>
                        </a:rPr>
                        <a:t>Property Reference</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0600" marR="50600" marT="0" marB="0" anchor="ctr">
                    <a:solidFill>
                      <a:schemeClr val="accent6">
                        <a:lumMod val="75000"/>
                      </a:schemeClr>
                    </a:solidFill>
                  </a:tcPr>
                </a:tc>
                <a:tc>
                  <a:txBody>
                    <a:bodyPr/>
                    <a:lstStyle/>
                    <a:p>
                      <a:pPr algn="ctr"/>
                      <a:r>
                        <a:rPr lang="en-CA" sz="1000" dirty="0">
                          <a:effectLst/>
                        </a:rPr>
                        <a:t>Comment/Concern</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0600" marR="50600" marT="0" marB="0" anchor="ctr">
                    <a:solidFill>
                      <a:schemeClr val="accent6">
                        <a:lumMod val="75000"/>
                      </a:schemeClr>
                    </a:solidFill>
                  </a:tcPr>
                </a:tc>
                <a:tc>
                  <a:txBody>
                    <a:bodyPr/>
                    <a:lstStyle/>
                    <a:p>
                      <a:pPr algn="ctr"/>
                      <a:r>
                        <a:rPr lang="en-CA" sz="1000" dirty="0">
                          <a:effectLst/>
                        </a:rPr>
                        <a:t>Recommendation</a:t>
                      </a:r>
                      <a:endParaRPr lang="en-CA"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0600" marR="50600" marT="0" marB="0" anchor="ctr">
                    <a:solidFill>
                      <a:schemeClr val="accent6">
                        <a:lumMod val="75000"/>
                      </a:schemeClr>
                    </a:solidFill>
                  </a:tcPr>
                </a:tc>
                <a:extLst>
                  <a:ext uri="{0D108BD9-81ED-4DB2-BD59-A6C34878D82A}">
                    <a16:rowId xmlns="" xmlns:a16="http://schemas.microsoft.com/office/drawing/2014/main" val="2848217252"/>
                  </a:ext>
                </a:extLst>
              </a:tr>
              <a:tr h="1375580">
                <a:tc>
                  <a:txBody>
                    <a:bodyPr/>
                    <a:lstStyle/>
                    <a:p>
                      <a:pPr algn="ctr"/>
                      <a:r>
                        <a:rPr lang="en-CA" sz="1100" dirty="0">
                          <a:effectLst/>
                          <a:latin typeface="+mn-lt"/>
                          <a:ea typeface="+mn-ea"/>
                          <a:cs typeface="+mn-cs"/>
                        </a:rPr>
                        <a:t>Lisa &amp; Steve Holmes</a:t>
                      </a:r>
                      <a:endParaRPr lang="en-CA" sz="1100" dirty="0">
                        <a:effectLst/>
                        <a:latin typeface="+mn-lt"/>
                        <a:ea typeface="Calibri" panose="020F0502020204030204" pitchFamily="34" charset="0"/>
                        <a:cs typeface="Times New Roman" panose="02020603050405020304" pitchFamily="18" charset="0"/>
                      </a:endParaRPr>
                    </a:p>
                  </a:txBody>
                  <a:tcPr marL="50600" marR="50600" marT="0" marB="0" anchor="ctr">
                    <a:solidFill>
                      <a:schemeClr val="accent6">
                        <a:lumMod val="40000"/>
                        <a:lumOff val="60000"/>
                      </a:schemeClr>
                    </a:solidFill>
                  </a:tcPr>
                </a:tc>
                <a:tc>
                  <a:txBody>
                    <a:bodyPr/>
                    <a:lstStyle/>
                    <a:p>
                      <a:pPr algn="ctr"/>
                      <a:r>
                        <a:rPr lang="en-CA" sz="1100" dirty="0">
                          <a:effectLst/>
                          <a:latin typeface="+mn-lt"/>
                        </a:rPr>
                        <a:t>December 9, 2021</a:t>
                      </a:r>
                      <a:endParaRPr lang="en-CA" sz="1100" dirty="0">
                        <a:effectLst/>
                        <a:latin typeface="+mn-lt"/>
                        <a:ea typeface="Calibri" panose="020F0502020204030204" pitchFamily="34" charset="0"/>
                        <a:cs typeface="Times New Roman" panose="02020603050405020304" pitchFamily="18" charset="0"/>
                      </a:endParaRPr>
                    </a:p>
                  </a:txBody>
                  <a:tcPr marL="50600" marR="50600" marT="0" marB="0" anchor="ctr">
                    <a:solidFill>
                      <a:schemeClr val="accent6">
                        <a:lumMod val="40000"/>
                        <a:lumOff val="60000"/>
                      </a:schemeClr>
                    </a:solidFill>
                  </a:tcPr>
                </a:tc>
                <a:tc>
                  <a:txBody>
                    <a:bodyPr/>
                    <a:lstStyle/>
                    <a:p>
                      <a:pPr algn="ctr"/>
                      <a:r>
                        <a:rPr lang="en-CA" sz="1100" dirty="0">
                          <a:effectLst/>
                          <a:latin typeface="+mn-lt"/>
                        </a:rPr>
                        <a:t>12044 Dorchester</a:t>
                      </a:r>
                      <a:r>
                        <a:rPr lang="en-CA" sz="1100" baseline="0" dirty="0">
                          <a:effectLst/>
                          <a:latin typeface="+mn-lt"/>
                        </a:rPr>
                        <a:t> Road</a:t>
                      </a:r>
                    </a:p>
                    <a:p>
                      <a:pPr algn="ctr"/>
                      <a:r>
                        <a:rPr lang="en-CA" sz="1100" baseline="0" dirty="0">
                          <a:effectLst/>
                          <a:latin typeface="+mn-lt"/>
                        </a:rPr>
                        <a:t>Schedule ‘F’ of OPA 20</a:t>
                      </a:r>
                      <a:endParaRPr lang="en-CA" sz="1100" dirty="0">
                        <a:effectLst/>
                        <a:latin typeface="+mn-lt"/>
                      </a:endParaRPr>
                    </a:p>
                  </a:txBody>
                  <a:tcPr marL="50600" marR="50600" marT="0" marB="0" anchor="ctr">
                    <a:solidFill>
                      <a:schemeClr val="accent6">
                        <a:lumMod val="40000"/>
                        <a:lumOff val="60000"/>
                      </a:schemeClr>
                    </a:solidFill>
                  </a:tcPr>
                </a:tc>
                <a:tc>
                  <a:txBody>
                    <a:bodyPr/>
                    <a:lstStyle/>
                    <a:p>
                      <a:pPr marL="171450" indent="-171450">
                        <a:buFont typeface="Arial" panose="020B0604020202020204" pitchFamily="34" charset="0"/>
                        <a:buChar char="•"/>
                      </a:pPr>
                      <a:r>
                        <a:rPr lang="en-CA" sz="1100" dirty="0">
                          <a:effectLst/>
                          <a:latin typeface="+mn-lt"/>
                          <a:ea typeface="Calibri" panose="020F0502020204030204" pitchFamily="34" charset="0"/>
                          <a:cs typeface="Times New Roman" panose="02020603050405020304" pitchFamily="18" charset="0"/>
                        </a:rPr>
                        <a:t>Owners</a:t>
                      </a:r>
                      <a:r>
                        <a:rPr lang="en-CA" sz="1100" baseline="0" dirty="0">
                          <a:effectLst/>
                          <a:latin typeface="+mn-lt"/>
                          <a:ea typeface="Calibri" panose="020F0502020204030204" pitchFamily="34" charset="0"/>
                          <a:cs typeface="Times New Roman" panose="02020603050405020304" pitchFamily="18" charset="0"/>
                        </a:rPr>
                        <a:t> reside at 48299 Ron McNeil Line and are opposed to the lands situated to the west of 12044 Dorchester Road being changed from ‘Agriculture’ to ‘Home-Based Business Industrial Park’. The owners have raised environmental concerns relating to Catfish Creek and wildlife in the area, as well as concerns that the land in question comprises good farmland.</a:t>
                      </a:r>
                      <a:endParaRPr lang="en-CA" sz="1100" dirty="0">
                        <a:effectLst/>
                        <a:latin typeface="+mn-lt"/>
                        <a:ea typeface="Calibri" panose="020F0502020204030204" pitchFamily="34" charset="0"/>
                        <a:cs typeface="Times New Roman" panose="02020603050405020304" pitchFamily="18" charset="0"/>
                      </a:endParaRPr>
                    </a:p>
                  </a:txBody>
                  <a:tcPr marL="50600" marR="50600" marT="0" marB="0" anchor="ctr">
                    <a:solidFill>
                      <a:schemeClr val="accent6">
                        <a:lumMod val="40000"/>
                        <a:lumOff val="60000"/>
                      </a:schemeClr>
                    </a:solidFill>
                  </a:tcPr>
                </a:tc>
                <a:tc>
                  <a:txBody>
                    <a:bodyPr/>
                    <a:lstStyle/>
                    <a:p>
                      <a:pPr algn="ctr"/>
                      <a:r>
                        <a:rPr lang="en-CA" sz="1100" dirty="0">
                          <a:effectLst/>
                          <a:latin typeface="+mn-lt"/>
                        </a:rPr>
                        <a:t>The</a:t>
                      </a:r>
                      <a:r>
                        <a:rPr lang="en-CA" sz="1100" baseline="0" dirty="0">
                          <a:effectLst/>
                          <a:latin typeface="+mn-lt"/>
                        </a:rPr>
                        <a:t> ‘Settlement Area’ be extended to include the subject lands as part of the ‘Home-Based Industrial Park’ designation.</a:t>
                      </a:r>
                      <a:endParaRPr lang="en-CA" sz="1100" dirty="0">
                        <a:effectLst/>
                        <a:latin typeface="+mn-lt"/>
                        <a:ea typeface="Calibri" panose="020F0502020204030204" pitchFamily="34" charset="0"/>
                        <a:cs typeface="Times New Roman" panose="02020603050405020304" pitchFamily="18" charset="0"/>
                      </a:endParaRPr>
                    </a:p>
                  </a:txBody>
                  <a:tcPr marL="50600" marR="50600" marT="0" marB="0" anchor="ctr">
                    <a:solidFill>
                      <a:schemeClr val="accent6">
                        <a:lumMod val="40000"/>
                        <a:lumOff val="60000"/>
                      </a:schemeClr>
                    </a:solidFill>
                  </a:tcPr>
                </a:tc>
                <a:extLst>
                  <a:ext uri="{0D108BD9-81ED-4DB2-BD59-A6C34878D82A}">
                    <a16:rowId xmlns="" xmlns:a16="http://schemas.microsoft.com/office/drawing/2014/main" val="2398148584"/>
                  </a:ext>
                </a:extLst>
              </a:tr>
              <a:tr h="990600">
                <a:tc>
                  <a:txBody>
                    <a:bodyPr/>
                    <a:lstStyle/>
                    <a:p>
                      <a:pPr algn="ctr"/>
                      <a:r>
                        <a:rPr lang="en-CA" sz="1100" dirty="0">
                          <a:effectLst/>
                          <a:latin typeface="+mn-lt"/>
                          <a:ea typeface="Calibri" panose="020F0502020204030204" pitchFamily="34" charset="0"/>
                          <a:cs typeface="Times New Roman" panose="02020603050405020304" pitchFamily="18" charset="0"/>
                        </a:rPr>
                        <a:t>Will Hayhoe (Hayhoe Homes)</a:t>
                      </a:r>
                    </a:p>
                  </a:txBody>
                  <a:tcPr marL="50600" marR="50600" marT="0" marB="0" anchor="ctr"/>
                </a:tc>
                <a:tc>
                  <a:txBody>
                    <a:bodyPr/>
                    <a:lstStyle/>
                    <a:p>
                      <a:pPr algn="ctr"/>
                      <a:r>
                        <a:rPr lang="en-CA" sz="1100" dirty="0">
                          <a:effectLst/>
                          <a:latin typeface="+mn-lt"/>
                        </a:rPr>
                        <a:t>December 9, 2021</a:t>
                      </a:r>
                      <a:endParaRPr lang="en-CA" sz="1100" dirty="0">
                        <a:effectLst/>
                        <a:latin typeface="+mn-lt"/>
                        <a:ea typeface="Calibri" panose="020F0502020204030204" pitchFamily="34" charset="0"/>
                        <a:cs typeface="Times New Roman" panose="02020603050405020304" pitchFamily="18" charset="0"/>
                      </a:endParaRPr>
                    </a:p>
                  </a:txBody>
                  <a:tcPr marL="50600" marR="50600" marT="0" marB="0" anchor="ctr"/>
                </a:tc>
                <a:tc>
                  <a:txBody>
                    <a:bodyPr/>
                    <a:lstStyle/>
                    <a:p>
                      <a:pPr algn="ctr"/>
                      <a:r>
                        <a:rPr lang="en-CA" sz="1100" dirty="0">
                          <a:effectLst/>
                          <a:latin typeface="+mn-lt"/>
                        </a:rPr>
                        <a:t>Schedule ‘A’ of</a:t>
                      </a:r>
                      <a:r>
                        <a:rPr lang="en-CA" sz="1100" baseline="0" dirty="0">
                          <a:effectLst/>
                          <a:latin typeface="+mn-lt"/>
                        </a:rPr>
                        <a:t> OPA 20</a:t>
                      </a:r>
                      <a:endParaRPr lang="en-CA" sz="1100" dirty="0">
                        <a:effectLst/>
                        <a:latin typeface="+mn-lt"/>
                      </a:endParaRPr>
                    </a:p>
                  </a:txBody>
                  <a:tcPr marL="50600" marR="50600" marT="0" marB="0" anchor="ctr"/>
                </a:tc>
                <a:tc>
                  <a:txBody>
                    <a:bodyPr/>
                    <a:lstStyle/>
                    <a:p>
                      <a:pPr marL="171450" indent="-171450">
                        <a:buFont typeface="Arial" panose="020B0604020202020204" pitchFamily="34" charset="0"/>
                        <a:buChar char="•"/>
                      </a:pPr>
                      <a:r>
                        <a:rPr lang="en-CA" sz="1100" dirty="0">
                          <a:effectLst/>
                          <a:latin typeface="+mn-lt"/>
                        </a:rPr>
                        <a:t>Supports direction of</a:t>
                      </a:r>
                      <a:r>
                        <a:rPr lang="en-CA" sz="1100" baseline="0" dirty="0">
                          <a:effectLst/>
                          <a:latin typeface="+mn-lt"/>
                        </a:rPr>
                        <a:t> growth and development to the Village of Springfield on full municipal services. </a:t>
                      </a:r>
                      <a:endParaRPr lang="en-CA" sz="1100" dirty="0">
                        <a:effectLst/>
                        <a:latin typeface="+mn-lt"/>
                      </a:endParaRPr>
                    </a:p>
                  </a:txBody>
                  <a:tcPr marL="50600" marR="50600" marT="0" marB="0" anchor="ctr"/>
                </a:tc>
                <a:tc>
                  <a:txBody>
                    <a:bodyPr/>
                    <a:lstStyle/>
                    <a:p>
                      <a:pPr algn="ctr"/>
                      <a:r>
                        <a:rPr lang="en-CA" sz="1100" dirty="0">
                          <a:effectLst/>
                          <a:latin typeface="+mn-lt"/>
                        </a:rPr>
                        <a:t>N/A</a:t>
                      </a:r>
                      <a:endParaRPr lang="en-CA" sz="1100" dirty="0">
                        <a:effectLst/>
                        <a:latin typeface="+mn-lt"/>
                        <a:ea typeface="Calibri" panose="020F0502020204030204" pitchFamily="34" charset="0"/>
                        <a:cs typeface="Times New Roman" panose="02020603050405020304" pitchFamily="18" charset="0"/>
                      </a:endParaRPr>
                    </a:p>
                  </a:txBody>
                  <a:tcPr marL="50600" marR="50600" marT="0" marB="0" anchor="ctr"/>
                </a:tc>
                <a:extLst>
                  <a:ext uri="{0D108BD9-81ED-4DB2-BD59-A6C34878D82A}">
                    <a16:rowId xmlns="" xmlns:a16="http://schemas.microsoft.com/office/drawing/2014/main" val="1620579933"/>
                  </a:ext>
                </a:extLst>
              </a:tr>
              <a:tr h="620860">
                <a:tc>
                  <a:txBody>
                    <a:bodyPr/>
                    <a:lstStyle/>
                    <a:p>
                      <a:pPr algn="ctr"/>
                      <a:r>
                        <a:rPr lang="en-CA" sz="1100" dirty="0">
                          <a:effectLst/>
                          <a:latin typeface="+mn-lt"/>
                          <a:ea typeface="Calibri" panose="020F0502020204030204" pitchFamily="34" charset="0"/>
                          <a:cs typeface="Times New Roman" panose="02020603050405020304" pitchFamily="18" charset="0"/>
                        </a:rPr>
                        <a:t>Doug Tarry</a:t>
                      </a:r>
                    </a:p>
                  </a:txBody>
                  <a:tcPr marL="50600" marR="50600" marT="0" marB="0" anchor="ctr">
                    <a:solidFill>
                      <a:schemeClr val="accent6">
                        <a:lumMod val="40000"/>
                        <a:lumOff val="60000"/>
                      </a:schemeClr>
                    </a:solidFill>
                  </a:tcPr>
                </a:tc>
                <a:tc>
                  <a:txBody>
                    <a:bodyPr/>
                    <a:lstStyle/>
                    <a:p>
                      <a:pPr algn="ctr"/>
                      <a:r>
                        <a:rPr lang="en-CA" sz="1100" dirty="0">
                          <a:effectLst/>
                          <a:latin typeface="+mn-lt"/>
                          <a:ea typeface="Calibri" panose="020F0502020204030204" pitchFamily="34" charset="0"/>
                          <a:cs typeface="Times New Roman" panose="02020603050405020304" pitchFamily="18" charset="0"/>
                        </a:rPr>
                        <a:t>December 1,</a:t>
                      </a:r>
                      <a:r>
                        <a:rPr lang="en-CA" sz="1100" baseline="0" dirty="0">
                          <a:effectLst/>
                          <a:latin typeface="+mn-lt"/>
                          <a:ea typeface="Calibri" panose="020F0502020204030204" pitchFamily="34" charset="0"/>
                          <a:cs typeface="Times New Roman" panose="02020603050405020304" pitchFamily="18" charset="0"/>
                        </a:rPr>
                        <a:t> 2021</a:t>
                      </a:r>
                      <a:endParaRPr lang="en-CA" sz="1100" dirty="0">
                        <a:effectLst/>
                        <a:latin typeface="+mn-lt"/>
                        <a:ea typeface="Calibri" panose="020F0502020204030204" pitchFamily="34" charset="0"/>
                        <a:cs typeface="Times New Roman" panose="02020603050405020304" pitchFamily="18" charset="0"/>
                      </a:endParaRPr>
                    </a:p>
                  </a:txBody>
                  <a:tcPr marL="50600" marR="50600" marT="0" marB="0" anchor="ctr">
                    <a:solidFill>
                      <a:schemeClr val="accent6">
                        <a:lumMod val="40000"/>
                        <a:lumOff val="60000"/>
                      </a:schemeClr>
                    </a:solidFill>
                  </a:tcPr>
                </a:tc>
                <a:tc>
                  <a:txBody>
                    <a:bodyPr/>
                    <a:lstStyle/>
                    <a:p>
                      <a:pPr algn="ctr"/>
                      <a:r>
                        <a:rPr lang="en-CA" sz="1100" dirty="0">
                          <a:effectLst/>
                          <a:latin typeface="+mn-lt"/>
                        </a:rPr>
                        <a:t>Schedule ‘A’ of</a:t>
                      </a:r>
                      <a:r>
                        <a:rPr lang="en-CA" sz="1100" baseline="0" dirty="0">
                          <a:effectLst/>
                          <a:latin typeface="+mn-lt"/>
                        </a:rPr>
                        <a:t> OPA 20</a:t>
                      </a:r>
                      <a:endParaRPr lang="en-CA" sz="1100" dirty="0">
                        <a:effectLst/>
                        <a:latin typeface="+mn-lt"/>
                      </a:endParaRPr>
                    </a:p>
                  </a:txBody>
                  <a:tcPr marL="50600" marR="50600" marT="0" marB="0" anchor="ctr">
                    <a:solidFill>
                      <a:schemeClr val="accent6">
                        <a:lumMod val="40000"/>
                        <a:lumOff val="60000"/>
                      </a:schemeClr>
                    </a:solidFill>
                  </a:tcPr>
                </a:tc>
                <a:tc>
                  <a:txBody>
                    <a:bodyPr/>
                    <a:lstStyle/>
                    <a:p>
                      <a:pPr marL="171450" indent="-171450">
                        <a:buFont typeface="Arial" panose="020B0604020202020204" pitchFamily="34" charset="0"/>
                        <a:buChar char="•"/>
                      </a:pPr>
                      <a:r>
                        <a:rPr lang="en-CA" sz="1100" dirty="0">
                          <a:effectLst/>
                          <a:latin typeface="+mn-lt"/>
                        </a:rPr>
                        <a:t>Supports</a:t>
                      </a:r>
                      <a:r>
                        <a:rPr lang="en-CA" sz="1100" baseline="0" dirty="0">
                          <a:effectLst/>
                          <a:latin typeface="+mn-lt"/>
                        </a:rPr>
                        <a:t> provision of municipal water supply to the Village of Springfield.</a:t>
                      </a:r>
                      <a:endParaRPr lang="en-CA" sz="1100" dirty="0">
                        <a:effectLst/>
                        <a:latin typeface="+mn-lt"/>
                      </a:endParaRPr>
                    </a:p>
                  </a:txBody>
                  <a:tcPr marL="50600" marR="50600" marT="0" marB="0" anchor="ctr">
                    <a:solidFill>
                      <a:schemeClr val="accent6">
                        <a:lumMod val="40000"/>
                        <a:lumOff val="60000"/>
                      </a:schemeClr>
                    </a:solidFill>
                  </a:tcPr>
                </a:tc>
                <a:tc>
                  <a:txBody>
                    <a:bodyPr/>
                    <a:lstStyle/>
                    <a:p>
                      <a:pPr algn="ctr"/>
                      <a:r>
                        <a:rPr lang="en-CA" sz="1100" dirty="0">
                          <a:effectLst/>
                          <a:latin typeface="+mn-lt"/>
                          <a:ea typeface="Calibri" panose="020F0502020204030204" pitchFamily="34" charset="0"/>
                          <a:cs typeface="Times New Roman" panose="02020603050405020304" pitchFamily="18" charset="0"/>
                        </a:rPr>
                        <a:t>N/A</a:t>
                      </a:r>
                    </a:p>
                  </a:txBody>
                  <a:tcPr marL="50600" marR="50600" marT="0" marB="0" anchor="ctr">
                    <a:solidFill>
                      <a:schemeClr val="accent6">
                        <a:lumMod val="40000"/>
                        <a:lumOff val="60000"/>
                      </a:schemeClr>
                    </a:solidFill>
                  </a:tcPr>
                </a:tc>
                <a:extLst>
                  <a:ext uri="{0D108BD9-81ED-4DB2-BD59-A6C34878D82A}">
                    <a16:rowId xmlns="" xmlns:a16="http://schemas.microsoft.com/office/drawing/2014/main" val="2061804440"/>
                  </a:ext>
                </a:extLst>
              </a:tr>
            </a:tbl>
          </a:graphicData>
        </a:graphic>
      </p:graphicFrame>
    </p:spTree>
    <p:extLst>
      <p:ext uri="{BB962C8B-B14F-4D97-AF65-F5344CB8AC3E}">
        <p14:creationId xmlns:p14="http://schemas.microsoft.com/office/powerpoint/2010/main" val="449659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C9982E4-1D71-1E49-92AF-B662D6D541AA}"/>
              </a:ext>
            </a:extLst>
          </p:cNvPr>
          <p:cNvSpPr/>
          <p:nvPr/>
        </p:nvSpPr>
        <p:spPr>
          <a:xfrm>
            <a:off x="-30480" y="0"/>
            <a:ext cx="9174480" cy="332889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peech Bubble: Rectangle 1">
            <a:extLst>
              <a:ext uri="{FF2B5EF4-FFF2-40B4-BE49-F238E27FC236}">
                <a16:creationId xmlns="" xmlns:a16="http://schemas.microsoft.com/office/drawing/2014/main" id="{04978617-BBEC-4F4A-B0F2-37ECAD70B121}"/>
              </a:ext>
            </a:extLst>
          </p:cNvPr>
          <p:cNvSpPr/>
          <p:nvPr/>
        </p:nvSpPr>
        <p:spPr>
          <a:xfrm rot="10800000" flipV="1">
            <a:off x="-30485" y="267249"/>
            <a:ext cx="6552057" cy="3061644"/>
          </a:xfrm>
          <a:prstGeom prst="wedgeRectCallout">
            <a:avLst>
              <a:gd name="adj1" fmla="val -21205"/>
              <a:gd name="adj2" fmla="val 6538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05E5D309-780F-4D2D-9443-2E77B3FE3925}"/>
              </a:ext>
            </a:extLst>
          </p:cNvPr>
          <p:cNvSpPr txBox="1"/>
          <p:nvPr/>
        </p:nvSpPr>
        <p:spPr>
          <a:xfrm>
            <a:off x="0" y="2133600"/>
            <a:ext cx="9174480" cy="913070"/>
          </a:xfrm>
          <a:prstGeom prst="rect">
            <a:avLst/>
          </a:prstGeom>
          <a:noFill/>
          <a:effectLst/>
        </p:spPr>
        <p:txBody>
          <a:bodyPr wrap="square" rtlCol="0">
            <a:spAutoFit/>
          </a:bodyPr>
          <a:lstStyle/>
          <a:p>
            <a:pPr algn="ctr">
              <a:lnSpc>
                <a:spcPts val="3240"/>
              </a:lnSpc>
            </a:pPr>
            <a:r>
              <a:rPr lang="en-CA" sz="2800" b="1" spc="300" dirty="0">
                <a:solidFill>
                  <a:schemeClr val="bg1"/>
                </a:solidFill>
                <a:effectLst>
                  <a:outerShdw blurRad="38100" dist="38100" dir="2700000" algn="tl">
                    <a:srgbClr val="000000">
                      <a:alpha val="43137"/>
                    </a:srgbClr>
                  </a:outerShdw>
                </a:effectLst>
                <a:latin typeface="Myriad Pro" panose="020B0503030403020204" charset="0"/>
              </a:rPr>
              <a:t>OFFICIAL PLAN AMENDMENT NO. 20</a:t>
            </a:r>
          </a:p>
          <a:p>
            <a:pPr algn="ctr">
              <a:lnSpc>
                <a:spcPts val="3240"/>
              </a:lnSpc>
            </a:pPr>
            <a:r>
              <a:rPr lang="en-CA" sz="2800" b="1" spc="300" dirty="0">
                <a:solidFill>
                  <a:schemeClr val="bg1"/>
                </a:solidFill>
                <a:effectLst>
                  <a:outerShdw blurRad="38100" dist="38100" dir="2700000" algn="tl">
                    <a:srgbClr val="000000">
                      <a:alpha val="43137"/>
                    </a:srgbClr>
                  </a:outerShdw>
                </a:effectLst>
                <a:latin typeface="Myriad Pro" panose="020B0503030403020204" charset="0"/>
              </a:rPr>
              <a:t>MAPPING CHANGES</a:t>
            </a:r>
          </a:p>
        </p:txBody>
      </p:sp>
      <p:pic>
        <p:nvPicPr>
          <p:cNvPr id="12" name="Picture 11">
            <a:extLst>
              <a:ext uri="{FF2B5EF4-FFF2-40B4-BE49-F238E27FC236}">
                <a16:creationId xmlns="" xmlns:a16="http://schemas.microsoft.com/office/drawing/2014/main" id="{61A1077F-C9F5-4A32-86FE-72A1C0B873F4}"/>
              </a:ext>
            </a:extLst>
          </p:cNvPr>
          <p:cNvPicPr>
            <a:picLocks noChangeAspect="1" noChangeArrowheads="1"/>
          </p:cNvPicPr>
          <p:nvPr/>
        </p:nvPicPr>
        <p:blipFill>
          <a:blip r:embed="rId2" cstate="print">
            <a:alphaModFix amt="5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661840" y="6082280"/>
            <a:ext cx="922078" cy="62332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 xmlns:a16="http://schemas.microsoft.com/office/drawing/2014/main" id="{44765BD6-F94F-4EAF-AB04-AD29464137B1}"/>
              </a:ext>
            </a:extLst>
          </p:cNvPr>
          <p:cNvSpPr/>
          <p:nvPr/>
        </p:nvSpPr>
        <p:spPr>
          <a:xfrm>
            <a:off x="457199" y="709276"/>
            <a:ext cx="8078345" cy="461665"/>
          </a:xfrm>
          <a:prstGeom prst="rect">
            <a:avLst/>
          </a:prstGeom>
        </p:spPr>
        <p:txBody>
          <a:bodyPr wrap="square">
            <a:spAutoFit/>
          </a:bodyPr>
          <a:lstStyle/>
          <a:p>
            <a:pPr defTabSz="931863">
              <a:tabLst>
                <a:tab pos="3946525" algn="ctr"/>
                <a:tab pos="7894638" algn="r"/>
              </a:tabLst>
            </a:pPr>
            <a:r>
              <a:rPr lang="en-US" sz="1200" dirty="0">
                <a:solidFill>
                  <a:schemeClr val="bg1">
                    <a:lumMod val="85000"/>
                  </a:schemeClr>
                </a:solidFill>
                <a:latin typeface="Candara" panose="020E0502030303020204" pitchFamily="34" charset="0"/>
              </a:rPr>
              <a:t>Comprehensive Review &amp; Update	Statutory Public Meeting	December 16, 2021</a:t>
            </a:r>
          </a:p>
          <a:p>
            <a:pPr defTabSz="931863">
              <a:tabLst>
                <a:tab pos="3946525" algn="ctr"/>
                <a:tab pos="7894638" algn="r"/>
              </a:tabLst>
            </a:pPr>
            <a:r>
              <a:rPr lang="en-US" sz="1200" dirty="0">
                <a:solidFill>
                  <a:schemeClr val="bg1">
                    <a:lumMod val="85000"/>
                  </a:schemeClr>
                </a:solidFill>
                <a:latin typeface="Candara" panose="020E0502030303020204" pitchFamily="34" charset="0"/>
              </a:rPr>
              <a:t>Township of Malahide Official Plan</a:t>
            </a:r>
          </a:p>
        </p:txBody>
      </p:sp>
      <p:pic>
        <p:nvPicPr>
          <p:cNvPr id="8" name="Picture 7" descr="Malahide Logo">
            <a:extLst>
              <a:ext uri="{FF2B5EF4-FFF2-40B4-BE49-F238E27FC236}">
                <a16:creationId xmlns="" xmlns:a16="http://schemas.microsoft.com/office/drawing/2014/main" id="{E01D2907-41F8-49D6-A079-9A236AD8E178}"/>
              </a:ext>
            </a:extLst>
          </p:cNvPr>
          <p:cNvPicPr/>
          <p:nvPr/>
        </p:nvPicPr>
        <p:blipFill>
          <a:blip r:embed="rId4" cstate="print">
            <a:extLst>
              <a:ext uri="{28A0092B-C50C-407E-A947-70E740481C1C}">
                <a14:useLocalDpi xmlns:a14="http://schemas.microsoft.com/office/drawing/2010/main" val="0"/>
              </a:ext>
            </a:extLst>
          </a:blip>
          <a:srcRect b="8888"/>
          <a:stretch>
            <a:fillRect/>
          </a:stretch>
        </p:blipFill>
        <p:spPr>
          <a:xfrm>
            <a:off x="7010400" y="5923367"/>
            <a:ext cx="1752600" cy="706033"/>
          </a:xfrm>
          <a:prstGeom prst="rect">
            <a:avLst/>
          </a:prstGeom>
        </p:spPr>
      </p:pic>
    </p:spTree>
    <p:extLst>
      <p:ext uri="{BB962C8B-B14F-4D97-AF65-F5344CB8AC3E}">
        <p14:creationId xmlns:p14="http://schemas.microsoft.com/office/powerpoint/2010/main" val="2288825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C9982E4-1D71-1E49-92AF-B662D6D541AA}"/>
              </a:ext>
            </a:extLst>
          </p:cNvPr>
          <p:cNvSpPr/>
          <p:nvPr/>
        </p:nvSpPr>
        <p:spPr>
          <a:xfrm>
            <a:off x="-30480" y="0"/>
            <a:ext cx="917448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peech Bubble: Rectangle 1">
            <a:extLst>
              <a:ext uri="{FF2B5EF4-FFF2-40B4-BE49-F238E27FC236}">
                <a16:creationId xmlns="" xmlns:a16="http://schemas.microsoft.com/office/drawing/2014/main" id="{04978617-BBEC-4F4A-B0F2-37ECAD70B121}"/>
              </a:ext>
            </a:extLst>
          </p:cNvPr>
          <p:cNvSpPr/>
          <p:nvPr/>
        </p:nvSpPr>
        <p:spPr>
          <a:xfrm rot="10800000" flipV="1">
            <a:off x="-30484" y="267248"/>
            <a:ext cx="6552055" cy="1942551"/>
          </a:xfrm>
          <a:prstGeom prst="wedgeRectCallout">
            <a:avLst>
              <a:gd name="adj1" fmla="val -21205"/>
              <a:gd name="adj2" fmla="val 6538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7" name="TextBox 6">
            <a:extLst>
              <a:ext uri="{FF2B5EF4-FFF2-40B4-BE49-F238E27FC236}">
                <a16:creationId xmlns="" xmlns:a16="http://schemas.microsoft.com/office/drawing/2014/main" id="{05E5D309-780F-4D2D-9443-2E77B3FE3925}"/>
              </a:ext>
            </a:extLst>
          </p:cNvPr>
          <p:cNvSpPr txBox="1"/>
          <p:nvPr/>
        </p:nvSpPr>
        <p:spPr>
          <a:xfrm>
            <a:off x="-205168" y="886361"/>
            <a:ext cx="3900868" cy="913070"/>
          </a:xfrm>
          <a:prstGeom prst="rect">
            <a:avLst/>
          </a:prstGeom>
          <a:noFill/>
          <a:effectLst/>
        </p:spPr>
        <p:txBody>
          <a:bodyPr wrap="square" rtlCol="0">
            <a:spAutoFit/>
          </a:bodyPr>
          <a:lstStyle/>
          <a:p>
            <a:pPr algn="ctr">
              <a:lnSpc>
                <a:spcPts val="3240"/>
              </a:lnSpc>
            </a:pPr>
            <a:r>
              <a:rPr lang="en-CA" sz="2800" b="1" spc="300" dirty="0">
                <a:solidFill>
                  <a:schemeClr val="bg1"/>
                </a:solidFill>
                <a:latin typeface="Myriad Pro" panose="020B0503030403020204" charset="0"/>
              </a:rPr>
              <a:t>OPA NO. 20</a:t>
            </a:r>
          </a:p>
          <a:p>
            <a:pPr algn="ctr">
              <a:lnSpc>
                <a:spcPts val="3240"/>
              </a:lnSpc>
            </a:pPr>
            <a:r>
              <a:rPr lang="en-CA" sz="2800" b="1" spc="300" dirty="0">
                <a:solidFill>
                  <a:schemeClr val="bg1"/>
                </a:solidFill>
                <a:latin typeface="Myriad Pro" panose="020B0503030403020204" charset="0"/>
              </a:rPr>
              <a:t>SCHEDULE ‘A’</a:t>
            </a:r>
          </a:p>
        </p:txBody>
      </p:sp>
      <p:sp>
        <p:nvSpPr>
          <p:cNvPr id="14" name="Rectangle 13">
            <a:extLst>
              <a:ext uri="{FF2B5EF4-FFF2-40B4-BE49-F238E27FC236}">
                <a16:creationId xmlns="" xmlns:a16="http://schemas.microsoft.com/office/drawing/2014/main" id="{44765BD6-F94F-4EAF-AB04-AD29464137B1}"/>
              </a:ext>
            </a:extLst>
          </p:cNvPr>
          <p:cNvSpPr/>
          <p:nvPr/>
        </p:nvSpPr>
        <p:spPr>
          <a:xfrm>
            <a:off x="457200" y="106997"/>
            <a:ext cx="8078345" cy="369332"/>
          </a:xfrm>
          <a:prstGeom prst="rect">
            <a:avLst/>
          </a:prstGeom>
        </p:spPr>
        <p:txBody>
          <a:bodyPr wrap="square">
            <a:spAutoFit/>
          </a:bodyPr>
          <a:lstStyle/>
          <a:p>
            <a:pPr defTabSz="931863">
              <a:tabLst>
                <a:tab pos="3946525" algn="ctr"/>
                <a:tab pos="7894638" algn="r"/>
              </a:tabLst>
            </a:pPr>
            <a:r>
              <a:rPr lang="en-US" sz="900" b="1" dirty="0">
                <a:solidFill>
                  <a:schemeClr val="bg1">
                    <a:lumMod val="85000"/>
                  </a:schemeClr>
                </a:solidFill>
                <a:latin typeface="Candara" panose="020E0502030303020204" pitchFamily="34" charset="0"/>
              </a:rPr>
              <a:t>Comprehensive Review &amp; Update	Statutory Public Meeting	December 16, 2021</a:t>
            </a:r>
          </a:p>
          <a:p>
            <a:pPr defTabSz="931863">
              <a:tabLst>
                <a:tab pos="3946525" algn="ctr"/>
                <a:tab pos="7894638" algn="r"/>
              </a:tabLst>
            </a:pPr>
            <a:r>
              <a:rPr lang="en-US" sz="900" b="1" dirty="0">
                <a:solidFill>
                  <a:schemeClr val="bg1">
                    <a:lumMod val="85000"/>
                  </a:schemeClr>
                </a:solidFill>
                <a:latin typeface="Candara" panose="020E0502030303020204" pitchFamily="34" charset="0"/>
              </a:rPr>
              <a:t>Township of Malahide Official Plan</a:t>
            </a:r>
          </a:p>
        </p:txBody>
      </p:sp>
      <p:sp>
        <p:nvSpPr>
          <p:cNvPr id="8" name="TextBox 7">
            <a:extLst>
              <a:ext uri="{FF2B5EF4-FFF2-40B4-BE49-F238E27FC236}">
                <a16:creationId xmlns="" xmlns:a16="http://schemas.microsoft.com/office/drawing/2014/main" id="{05E5D309-780F-4D2D-9443-2E77B3FE3925}"/>
              </a:ext>
            </a:extLst>
          </p:cNvPr>
          <p:cNvSpPr txBox="1"/>
          <p:nvPr/>
        </p:nvSpPr>
        <p:spPr>
          <a:xfrm>
            <a:off x="-30480" y="2209800"/>
            <a:ext cx="3916684" cy="913070"/>
          </a:xfrm>
          <a:prstGeom prst="rect">
            <a:avLst/>
          </a:prstGeom>
          <a:noFill/>
          <a:effectLst/>
        </p:spPr>
        <p:txBody>
          <a:bodyPr wrap="square" rtlCol="0">
            <a:spAutoFit/>
          </a:bodyPr>
          <a:lstStyle/>
          <a:p>
            <a:pPr algn="ctr">
              <a:lnSpc>
                <a:spcPts val="3240"/>
              </a:lnSpc>
            </a:pPr>
            <a:r>
              <a:rPr lang="en-US" sz="1600" b="1" spc="300" dirty="0">
                <a:solidFill>
                  <a:schemeClr val="bg1"/>
                </a:solidFill>
                <a:latin typeface="Myriad Pro" panose="020B0503030403020204" charset="0"/>
              </a:rPr>
              <a:t>Village Settlement Areas - Springfield</a:t>
            </a:r>
          </a:p>
        </p:txBody>
      </p:sp>
      <p:pic>
        <p:nvPicPr>
          <p:cNvPr id="12" name="Picture 11">
            <a:extLst>
              <a:ext uri="{FF2B5EF4-FFF2-40B4-BE49-F238E27FC236}">
                <a16:creationId xmlns="" xmlns:a16="http://schemas.microsoft.com/office/drawing/2014/main" id="{61A1077F-C9F5-4A32-86FE-72A1C0B873F4}"/>
              </a:ext>
            </a:extLst>
          </p:cNvPr>
          <p:cNvPicPr>
            <a:picLocks noChangeAspect="1" noChangeArrowheads="1"/>
          </p:cNvPicPr>
          <p:nvPr/>
        </p:nvPicPr>
        <p:blipFill>
          <a:blip r:embed="rId2" cstate="print">
            <a:alphaModFix amt="5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304800" y="5967433"/>
            <a:ext cx="922078" cy="6233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9355" y="349622"/>
            <a:ext cx="5029200" cy="6508378"/>
          </a:xfrm>
          <a:prstGeom prst="rect">
            <a:avLst/>
          </a:prstGeom>
        </p:spPr>
      </p:pic>
    </p:spTree>
    <p:extLst>
      <p:ext uri="{BB962C8B-B14F-4D97-AF65-F5344CB8AC3E}">
        <p14:creationId xmlns:p14="http://schemas.microsoft.com/office/powerpoint/2010/main" val="1257577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C9982E4-1D71-1E49-92AF-B662D6D541AA}"/>
              </a:ext>
            </a:extLst>
          </p:cNvPr>
          <p:cNvSpPr/>
          <p:nvPr/>
        </p:nvSpPr>
        <p:spPr>
          <a:xfrm>
            <a:off x="-30480" y="0"/>
            <a:ext cx="917448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peech Bubble: Rectangle 1">
            <a:extLst>
              <a:ext uri="{FF2B5EF4-FFF2-40B4-BE49-F238E27FC236}">
                <a16:creationId xmlns="" xmlns:a16="http://schemas.microsoft.com/office/drawing/2014/main" id="{04978617-BBEC-4F4A-B0F2-37ECAD70B121}"/>
              </a:ext>
            </a:extLst>
          </p:cNvPr>
          <p:cNvSpPr/>
          <p:nvPr/>
        </p:nvSpPr>
        <p:spPr>
          <a:xfrm rot="10800000" flipV="1">
            <a:off x="-30484" y="267248"/>
            <a:ext cx="6552055" cy="1942551"/>
          </a:xfrm>
          <a:prstGeom prst="wedgeRectCallout">
            <a:avLst>
              <a:gd name="adj1" fmla="val -21205"/>
              <a:gd name="adj2" fmla="val 6538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05E5D309-780F-4D2D-9443-2E77B3FE3925}"/>
              </a:ext>
            </a:extLst>
          </p:cNvPr>
          <p:cNvSpPr txBox="1"/>
          <p:nvPr/>
        </p:nvSpPr>
        <p:spPr>
          <a:xfrm>
            <a:off x="-55418" y="886361"/>
            <a:ext cx="3751118" cy="913070"/>
          </a:xfrm>
          <a:prstGeom prst="rect">
            <a:avLst/>
          </a:prstGeom>
          <a:noFill/>
          <a:effectLst/>
        </p:spPr>
        <p:txBody>
          <a:bodyPr wrap="square" rtlCol="0">
            <a:spAutoFit/>
          </a:bodyPr>
          <a:lstStyle/>
          <a:p>
            <a:pPr algn="ctr">
              <a:lnSpc>
                <a:spcPts val="3240"/>
              </a:lnSpc>
            </a:pPr>
            <a:r>
              <a:rPr lang="en-CA" sz="2800" b="1" spc="300" dirty="0">
                <a:solidFill>
                  <a:schemeClr val="bg1"/>
                </a:solidFill>
                <a:effectLst>
                  <a:outerShdw blurRad="38100" dist="38100" dir="2700000" algn="tl">
                    <a:srgbClr val="000000">
                      <a:alpha val="43137"/>
                    </a:srgbClr>
                  </a:outerShdw>
                </a:effectLst>
                <a:latin typeface="Myriad Pro" panose="020B0503030403020204" charset="0"/>
              </a:rPr>
              <a:t>OPA NO. 20</a:t>
            </a:r>
          </a:p>
          <a:p>
            <a:pPr algn="ctr">
              <a:lnSpc>
                <a:spcPts val="3240"/>
              </a:lnSpc>
            </a:pPr>
            <a:r>
              <a:rPr lang="en-CA" sz="2800" b="1" spc="300" dirty="0">
                <a:solidFill>
                  <a:schemeClr val="bg1"/>
                </a:solidFill>
                <a:effectLst>
                  <a:outerShdw blurRad="38100" dist="38100" dir="2700000" algn="tl">
                    <a:srgbClr val="000000">
                      <a:alpha val="43137"/>
                    </a:srgbClr>
                  </a:outerShdw>
                </a:effectLst>
                <a:latin typeface="Myriad Pro" panose="020B0503030403020204" charset="0"/>
              </a:rPr>
              <a:t>SCHEDULE ‘B’</a:t>
            </a:r>
            <a:endParaRPr lang="en-CA" sz="2800" spc="300" dirty="0">
              <a:solidFill>
                <a:schemeClr val="bg1"/>
              </a:solidFill>
              <a:effectLst>
                <a:outerShdw blurRad="38100" dist="38100" dir="2700000" algn="tl">
                  <a:srgbClr val="000000">
                    <a:alpha val="43137"/>
                  </a:srgbClr>
                </a:outerShdw>
              </a:effectLst>
              <a:latin typeface="Myriad Pro" panose="020B0503030403020204" charset="0"/>
            </a:endParaRPr>
          </a:p>
        </p:txBody>
      </p:sp>
      <p:sp>
        <p:nvSpPr>
          <p:cNvPr id="14" name="Rectangle 13">
            <a:extLst>
              <a:ext uri="{FF2B5EF4-FFF2-40B4-BE49-F238E27FC236}">
                <a16:creationId xmlns="" xmlns:a16="http://schemas.microsoft.com/office/drawing/2014/main" id="{44765BD6-F94F-4EAF-AB04-AD29464137B1}"/>
              </a:ext>
            </a:extLst>
          </p:cNvPr>
          <p:cNvSpPr/>
          <p:nvPr/>
        </p:nvSpPr>
        <p:spPr>
          <a:xfrm>
            <a:off x="457200" y="106997"/>
            <a:ext cx="8078345" cy="369332"/>
          </a:xfrm>
          <a:prstGeom prst="rect">
            <a:avLst/>
          </a:prstGeom>
        </p:spPr>
        <p:txBody>
          <a:bodyPr wrap="square">
            <a:spAutoFit/>
          </a:bodyPr>
          <a:lstStyle/>
          <a:p>
            <a:pPr defTabSz="931863">
              <a:tabLst>
                <a:tab pos="3946525" algn="ctr"/>
                <a:tab pos="7894638" algn="r"/>
              </a:tabLst>
            </a:pPr>
            <a:r>
              <a:rPr lang="en-US" sz="900" b="1" dirty="0">
                <a:solidFill>
                  <a:schemeClr val="bg1">
                    <a:lumMod val="85000"/>
                  </a:schemeClr>
                </a:solidFill>
                <a:latin typeface="Candara" panose="020E0502030303020204" pitchFamily="34" charset="0"/>
              </a:rPr>
              <a:t>Comprehensive Review &amp; Update	Statutory Public Meeting	December 16, 2021</a:t>
            </a:r>
          </a:p>
          <a:p>
            <a:pPr defTabSz="931863">
              <a:tabLst>
                <a:tab pos="3946525" algn="ctr"/>
                <a:tab pos="7894638" algn="r"/>
              </a:tabLst>
            </a:pPr>
            <a:r>
              <a:rPr lang="en-US" sz="900" b="1" dirty="0">
                <a:solidFill>
                  <a:schemeClr val="bg1">
                    <a:lumMod val="85000"/>
                  </a:schemeClr>
                </a:solidFill>
                <a:latin typeface="Candara" panose="020E0502030303020204" pitchFamily="34" charset="0"/>
              </a:rPr>
              <a:t>Township of Malahide Official Plan</a:t>
            </a:r>
          </a:p>
        </p:txBody>
      </p:sp>
      <p:sp>
        <p:nvSpPr>
          <p:cNvPr id="8" name="TextBox 7">
            <a:extLst>
              <a:ext uri="{FF2B5EF4-FFF2-40B4-BE49-F238E27FC236}">
                <a16:creationId xmlns="" xmlns:a16="http://schemas.microsoft.com/office/drawing/2014/main" id="{05E5D309-780F-4D2D-9443-2E77B3FE3925}"/>
              </a:ext>
            </a:extLst>
          </p:cNvPr>
          <p:cNvSpPr txBox="1"/>
          <p:nvPr/>
        </p:nvSpPr>
        <p:spPr>
          <a:xfrm>
            <a:off x="-30480" y="2209800"/>
            <a:ext cx="3916684" cy="913070"/>
          </a:xfrm>
          <a:prstGeom prst="rect">
            <a:avLst/>
          </a:prstGeom>
          <a:noFill/>
          <a:effectLst/>
        </p:spPr>
        <p:txBody>
          <a:bodyPr wrap="square" rtlCol="0">
            <a:spAutoFit/>
          </a:bodyPr>
          <a:lstStyle/>
          <a:p>
            <a:pPr algn="ctr">
              <a:lnSpc>
                <a:spcPts val="3240"/>
              </a:lnSpc>
            </a:pPr>
            <a:r>
              <a:rPr lang="en-US" sz="1600" b="1" spc="300" dirty="0">
                <a:solidFill>
                  <a:schemeClr val="bg1"/>
                </a:solidFill>
                <a:latin typeface="Myriad Pro" panose="020B0503030403020204" charset="0"/>
              </a:rPr>
              <a:t>Village Settlement Areas – Port Bruce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0278" y="372739"/>
            <a:ext cx="5029201" cy="6508378"/>
          </a:xfrm>
          <a:prstGeom prst="rect">
            <a:avLst/>
          </a:prstGeom>
        </p:spPr>
      </p:pic>
      <p:pic>
        <p:nvPicPr>
          <p:cNvPr id="13" name="Picture 12">
            <a:extLst>
              <a:ext uri="{FF2B5EF4-FFF2-40B4-BE49-F238E27FC236}">
                <a16:creationId xmlns="" xmlns:a16="http://schemas.microsoft.com/office/drawing/2014/main" id="{5970B2F3-6595-45D8-A490-D1740AD1B94D}"/>
              </a:ext>
            </a:extLst>
          </p:cNvPr>
          <p:cNvPicPr>
            <a:picLocks noChangeAspect="1" noChangeArrowheads="1"/>
          </p:cNvPicPr>
          <p:nvPr/>
        </p:nvPicPr>
        <p:blipFill>
          <a:blip r:embed="rId3" cstate="print">
            <a:alphaModFix amt="50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304800" y="5967433"/>
            <a:ext cx="922078" cy="6233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11971" y="925459"/>
            <a:ext cx="1219200" cy="338554"/>
          </a:xfrm>
          <a:prstGeom prst="rect">
            <a:avLst/>
          </a:prstGeom>
          <a:noFill/>
        </p:spPr>
        <p:txBody>
          <a:bodyPr wrap="square" rtlCol="0">
            <a:spAutoFit/>
          </a:bodyPr>
          <a:lstStyle/>
          <a:p>
            <a:r>
              <a:rPr lang="en-US" sz="1600" dirty="0">
                <a:ln w="3175">
                  <a:noFill/>
                </a:ln>
              </a:rPr>
              <a:t>58.9 ha</a:t>
            </a:r>
          </a:p>
        </p:txBody>
      </p:sp>
      <p:cxnSp>
        <p:nvCxnSpPr>
          <p:cNvPr id="6" name="Straight Arrow Connector 5"/>
          <p:cNvCxnSpPr/>
          <p:nvPr/>
        </p:nvCxnSpPr>
        <p:spPr>
          <a:xfrm flipH="1">
            <a:off x="5715000" y="1238523"/>
            <a:ext cx="533400" cy="28547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6248400" y="1238523"/>
            <a:ext cx="609600" cy="43787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76026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C9982E4-1D71-1E49-92AF-B662D6D541AA}"/>
              </a:ext>
            </a:extLst>
          </p:cNvPr>
          <p:cNvSpPr/>
          <p:nvPr/>
        </p:nvSpPr>
        <p:spPr>
          <a:xfrm>
            <a:off x="-30480" y="0"/>
            <a:ext cx="917448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peech Bubble: Rectangle 1">
            <a:extLst>
              <a:ext uri="{FF2B5EF4-FFF2-40B4-BE49-F238E27FC236}">
                <a16:creationId xmlns="" xmlns:a16="http://schemas.microsoft.com/office/drawing/2014/main" id="{04978617-BBEC-4F4A-B0F2-37ECAD70B121}"/>
              </a:ext>
            </a:extLst>
          </p:cNvPr>
          <p:cNvSpPr/>
          <p:nvPr/>
        </p:nvSpPr>
        <p:spPr>
          <a:xfrm rot="10800000" flipV="1">
            <a:off x="-30484" y="267248"/>
            <a:ext cx="6552055" cy="1942551"/>
          </a:xfrm>
          <a:prstGeom prst="wedgeRectCallout">
            <a:avLst>
              <a:gd name="adj1" fmla="val -21205"/>
              <a:gd name="adj2" fmla="val 6538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05E5D309-780F-4D2D-9443-2E77B3FE3925}"/>
              </a:ext>
            </a:extLst>
          </p:cNvPr>
          <p:cNvSpPr txBox="1"/>
          <p:nvPr/>
        </p:nvSpPr>
        <p:spPr>
          <a:xfrm>
            <a:off x="-205168" y="886361"/>
            <a:ext cx="3900868" cy="913070"/>
          </a:xfrm>
          <a:prstGeom prst="rect">
            <a:avLst/>
          </a:prstGeom>
          <a:noFill/>
          <a:effectLst/>
        </p:spPr>
        <p:txBody>
          <a:bodyPr wrap="square" rtlCol="0">
            <a:spAutoFit/>
          </a:bodyPr>
          <a:lstStyle/>
          <a:p>
            <a:pPr algn="ctr">
              <a:lnSpc>
                <a:spcPts val="3240"/>
              </a:lnSpc>
            </a:pPr>
            <a:r>
              <a:rPr lang="en-CA" sz="2800" b="1" spc="300" dirty="0">
                <a:solidFill>
                  <a:schemeClr val="bg1"/>
                </a:solidFill>
                <a:effectLst>
                  <a:outerShdw blurRad="38100" dist="38100" dir="2700000" algn="tl">
                    <a:srgbClr val="000000">
                      <a:alpha val="43137"/>
                    </a:srgbClr>
                  </a:outerShdw>
                </a:effectLst>
                <a:latin typeface="Myriad Pro" panose="020B0503030403020204" charset="0"/>
              </a:rPr>
              <a:t>OPA NO. 20</a:t>
            </a:r>
          </a:p>
          <a:p>
            <a:pPr algn="ctr">
              <a:lnSpc>
                <a:spcPts val="3240"/>
              </a:lnSpc>
            </a:pPr>
            <a:r>
              <a:rPr lang="en-CA" sz="2800" b="1" spc="300" dirty="0">
                <a:solidFill>
                  <a:schemeClr val="bg1"/>
                </a:solidFill>
                <a:effectLst>
                  <a:outerShdw blurRad="38100" dist="38100" dir="2700000" algn="tl">
                    <a:srgbClr val="000000">
                      <a:alpha val="43137"/>
                    </a:srgbClr>
                  </a:outerShdw>
                </a:effectLst>
                <a:latin typeface="Myriad Pro" panose="020B0503030403020204" charset="0"/>
              </a:rPr>
              <a:t>SCHEDULE ‘C’</a:t>
            </a:r>
          </a:p>
        </p:txBody>
      </p:sp>
      <p:sp>
        <p:nvSpPr>
          <p:cNvPr id="14" name="Rectangle 13">
            <a:extLst>
              <a:ext uri="{FF2B5EF4-FFF2-40B4-BE49-F238E27FC236}">
                <a16:creationId xmlns="" xmlns:a16="http://schemas.microsoft.com/office/drawing/2014/main" id="{44765BD6-F94F-4EAF-AB04-AD29464137B1}"/>
              </a:ext>
            </a:extLst>
          </p:cNvPr>
          <p:cNvSpPr/>
          <p:nvPr/>
        </p:nvSpPr>
        <p:spPr>
          <a:xfrm>
            <a:off x="457200" y="106997"/>
            <a:ext cx="8078345" cy="369332"/>
          </a:xfrm>
          <a:prstGeom prst="rect">
            <a:avLst/>
          </a:prstGeom>
        </p:spPr>
        <p:txBody>
          <a:bodyPr wrap="square">
            <a:spAutoFit/>
          </a:bodyPr>
          <a:lstStyle/>
          <a:p>
            <a:pPr defTabSz="931863">
              <a:tabLst>
                <a:tab pos="3946525" algn="ctr"/>
                <a:tab pos="7894638" algn="r"/>
              </a:tabLst>
            </a:pPr>
            <a:r>
              <a:rPr lang="en-US" sz="900" b="1" dirty="0">
                <a:solidFill>
                  <a:schemeClr val="bg1">
                    <a:lumMod val="85000"/>
                  </a:schemeClr>
                </a:solidFill>
                <a:latin typeface="Candara" panose="020E0502030303020204" pitchFamily="34" charset="0"/>
              </a:rPr>
              <a:t>Comprehensive Review &amp; Update	Statutory Public Meeting	December 16, 2021</a:t>
            </a:r>
          </a:p>
          <a:p>
            <a:pPr defTabSz="931863">
              <a:tabLst>
                <a:tab pos="3946525" algn="ctr"/>
                <a:tab pos="7894638" algn="r"/>
              </a:tabLst>
            </a:pPr>
            <a:r>
              <a:rPr lang="en-US" sz="900" b="1" dirty="0">
                <a:solidFill>
                  <a:schemeClr val="bg1">
                    <a:lumMod val="85000"/>
                  </a:schemeClr>
                </a:solidFill>
                <a:latin typeface="Candara" panose="020E0502030303020204" pitchFamily="34" charset="0"/>
              </a:rPr>
              <a:t>Township of Malahide Official Plan</a:t>
            </a:r>
          </a:p>
        </p:txBody>
      </p:sp>
      <p:sp>
        <p:nvSpPr>
          <p:cNvPr id="8" name="TextBox 7">
            <a:extLst>
              <a:ext uri="{FF2B5EF4-FFF2-40B4-BE49-F238E27FC236}">
                <a16:creationId xmlns="" xmlns:a16="http://schemas.microsoft.com/office/drawing/2014/main" id="{05E5D309-780F-4D2D-9443-2E77B3FE3925}"/>
              </a:ext>
            </a:extLst>
          </p:cNvPr>
          <p:cNvSpPr txBox="1"/>
          <p:nvPr/>
        </p:nvSpPr>
        <p:spPr>
          <a:xfrm>
            <a:off x="-30480" y="2209800"/>
            <a:ext cx="3916684" cy="860172"/>
          </a:xfrm>
          <a:prstGeom prst="rect">
            <a:avLst/>
          </a:prstGeom>
          <a:noFill/>
          <a:effectLst/>
        </p:spPr>
        <p:txBody>
          <a:bodyPr wrap="square" rtlCol="0">
            <a:spAutoFit/>
          </a:bodyPr>
          <a:lstStyle/>
          <a:p>
            <a:pPr algn="ctr">
              <a:lnSpc>
                <a:spcPts val="3240"/>
              </a:lnSpc>
            </a:pPr>
            <a:r>
              <a:rPr lang="en-US" sz="1600" b="1" spc="300" dirty="0">
                <a:solidFill>
                  <a:schemeClr val="bg1"/>
                </a:solidFill>
                <a:latin typeface="Myriad Pro" panose="020B0503030403020204" charset="0"/>
              </a:rPr>
              <a:t>Hamlet Settlement Areas – Avon</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1267" y="349624"/>
            <a:ext cx="5029201" cy="6508376"/>
          </a:xfrm>
          <a:prstGeom prst="rect">
            <a:avLst/>
          </a:prstGeom>
        </p:spPr>
      </p:pic>
      <p:pic>
        <p:nvPicPr>
          <p:cNvPr id="13" name="Picture 12">
            <a:extLst>
              <a:ext uri="{FF2B5EF4-FFF2-40B4-BE49-F238E27FC236}">
                <a16:creationId xmlns="" xmlns:a16="http://schemas.microsoft.com/office/drawing/2014/main" id="{F24F5388-BCB8-4443-ADAC-CF9755804E27}"/>
              </a:ext>
            </a:extLst>
          </p:cNvPr>
          <p:cNvPicPr>
            <a:picLocks noChangeAspect="1" noChangeArrowheads="1"/>
          </p:cNvPicPr>
          <p:nvPr/>
        </p:nvPicPr>
        <p:blipFill>
          <a:blip r:embed="rId3" cstate="print">
            <a:alphaModFix amt="50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304800" y="5967433"/>
            <a:ext cx="922078" cy="6233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715000" y="3886200"/>
            <a:ext cx="1219200" cy="338554"/>
          </a:xfrm>
          <a:prstGeom prst="rect">
            <a:avLst/>
          </a:prstGeom>
          <a:noFill/>
        </p:spPr>
        <p:txBody>
          <a:bodyPr wrap="square" rtlCol="0">
            <a:spAutoFit/>
          </a:bodyPr>
          <a:lstStyle/>
          <a:p>
            <a:r>
              <a:rPr lang="en-US" sz="1600" dirty="0">
                <a:ln w="3175">
                  <a:noFill/>
                </a:ln>
              </a:rPr>
              <a:t>26.8 ha</a:t>
            </a:r>
          </a:p>
        </p:txBody>
      </p:sp>
    </p:spTree>
    <p:extLst>
      <p:ext uri="{BB962C8B-B14F-4D97-AF65-F5344CB8AC3E}">
        <p14:creationId xmlns:p14="http://schemas.microsoft.com/office/powerpoint/2010/main" val="3951081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C9982E4-1D71-1E49-92AF-B662D6D541AA}"/>
              </a:ext>
            </a:extLst>
          </p:cNvPr>
          <p:cNvSpPr/>
          <p:nvPr/>
        </p:nvSpPr>
        <p:spPr>
          <a:xfrm>
            <a:off x="-30480" y="0"/>
            <a:ext cx="917448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peech Bubble: Rectangle 1">
            <a:extLst>
              <a:ext uri="{FF2B5EF4-FFF2-40B4-BE49-F238E27FC236}">
                <a16:creationId xmlns="" xmlns:a16="http://schemas.microsoft.com/office/drawing/2014/main" id="{04978617-BBEC-4F4A-B0F2-37ECAD70B121}"/>
              </a:ext>
            </a:extLst>
          </p:cNvPr>
          <p:cNvSpPr/>
          <p:nvPr/>
        </p:nvSpPr>
        <p:spPr>
          <a:xfrm rot="10800000" flipV="1">
            <a:off x="-30484" y="267248"/>
            <a:ext cx="6552055" cy="1942551"/>
          </a:xfrm>
          <a:prstGeom prst="wedgeRectCallout">
            <a:avLst>
              <a:gd name="adj1" fmla="val -21205"/>
              <a:gd name="adj2" fmla="val 6538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05E5D309-780F-4D2D-9443-2E77B3FE3925}"/>
              </a:ext>
            </a:extLst>
          </p:cNvPr>
          <p:cNvSpPr txBox="1"/>
          <p:nvPr/>
        </p:nvSpPr>
        <p:spPr>
          <a:xfrm>
            <a:off x="-205168" y="886361"/>
            <a:ext cx="3900868" cy="913070"/>
          </a:xfrm>
          <a:prstGeom prst="rect">
            <a:avLst/>
          </a:prstGeom>
          <a:noFill/>
          <a:effectLst/>
        </p:spPr>
        <p:txBody>
          <a:bodyPr wrap="square" rtlCol="0">
            <a:spAutoFit/>
          </a:bodyPr>
          <a:lstStyle/>
          <a:p>
            <a:pPr algn="ctr">
              <a:lnSpc>
                <a:spcPts val="3240"/>
              </a:lnSpc>
            </a:pPr>
            <a:r>
              <a:rPr lang="en-CA" sz="2800" b="1" spc="300" dirty="0">
                <a:solidFill>
                  <a:schemeClr val="bg1"/>
                </a:solidFill>
                <a:effectLst>
                  <a:outerShdw blurRad="38100" dist="38100" dir="2700000" algn="tl">
                    <a:srgbClr val="000000">
                      <a:alpha val="43137"/>
                    </a:srgbClr>
                  </a:outerShdw>
                </a:effectLst>
                <a:latin typeface="Myriad Pro" panose="020B0503030403020204" charset="0"/>
              </a:rPr>
              <a:t>OPA NO. 20</a:t>
            </a:r>
          </a:p>
          <a:p>
            <a:pPr algn="ctr">
              <a:lnSpc>
                <a:spcPts val="3240"/>
              </a:lnSpc>
            </a:pPr>
            <a:r>
              <a:rPr lang="en-CA" sz="2800" b="1" spc="300" dirty="0">
                <a:solidFill>
                  <a:schemeClr val="bg1"/>
                </a:solidFill>
                <a:effectLst>
                  <a:outerShdw blurRad="38100" dist="38100" dir="2700000" algn="tl">
                    <a:srgbClr val="000000">
                      <a:alpha val="43137"/>
                    </a:srgbClr>
                  </a:outerShdw>
                </a:effectLst>
                <a:latin typeface="Myriad Pro" panose="020B0503030403020204" charset="0"/>
              </a:rPr>
              <a:t>SCHEDULE ‘D’</a:t>
            </a:r>
          </a:p>
        </p:txBody>
      </p:sp>
      <p:sp>
        <p:nvSpPr>
          <p:cNvPr id="14" name="Rectangle 13">
            <a:extLst>
              <a:ext uri="{FF2B5EF4-FFF2-40B4-BE49-F238E27FC236}">
                <a16:creationId xmlns="" xmlns:a16="http://schemas.microsoft.com/office/drawing/2014/main" id="{44765BD6-F94F-4EAF-AB04-AD29464137B1}"/>
              </a:ext>
            </a:extLst>
          </p:cNvPr>
          <p:cNvSpPr/>
          <p:nvPr/>
        </p:nvSpPr>
        <p:spPr>
          <a:xfrm>
            <a:off x="457200" y="106997"/>
            <a:ext cx="8078345" cy="369332"/>
          </a:xfrm>
          <a:prstGeom prst="rect">
            <a:avLst/>
          </a:prstGeom>
        </p:spPr>
        <p:txBody>
          <a:bodyPr wrap="square">
            <a:spAutoFit/>
          </a:bodyPr>
          <a:lstStyle/>
          <a:p>
            <a:pPr defTabSz="931863">
              <a:tabLst>
                <a:tab pos="3946525" algn="ctr"/>
                <a:tab pos="7894638" algn="r"/>
              </a:tabLst>
            </a:pPr>
            <a:r>
              <a:rPr lang="en-US" sz="900" b="1" dirty="0">
                <a:solidFill>
                  <a:schemeClr val="bg1">
                    <a:lumMod val="85000"/>
                  </a:schemeClr>
                </a:solidFill>
                <a:latin typeface="Candara" panose="020E0502030303020204" pitchFamily="34" charset="0"/>
              </a:rPr>
              <a:t>Comprehensive Review &amp; Update	Statutory Public Meeting	December 16, 2021</a:t>
            </a:r>
          </a:p>
          <a:p>
            <a:pPr defTabSz="931863">
              <a:tabLst>
                <a:tab pos="3946525" algn="ctr"/>
                <a:tab pos="7894638" algn="r"/>
              </a:tabLst>
            </a:pPr>
            <a:r>
              <a:rPr lang="en-US" sz="900" b="1" dirty="0">
                <a:solidFill>
                  <a:schemeClr val="bg1">
                    <a:lumMod val="85000"/>
                  </a:schemeClr>
                </a:solidFill>
                <a:latin typeface="Candara" panose="020E0502030303020204" pitchFamily="34" charset="0"/>
              </a:rPr>
              <a:t>Township of Malahide Official Plan</a:t>
            </a:r>
          </a:p>
        </p:txBody>
      </p:sp>
      <p:sp>
        <p:nvSpPr>
          <p:cNvPr id="8" name="TextBox 7">
            <a:extLst>
              <a:ext uri="{FF2B5EF4-FFF2-40B4-BE49-F238E27FC236}">
                <a16:creationId xmlns="" xmlns:a16="http://schemas.microsoft.com/office/drawing/2014/main" id="{05E5D309-780F-4D2D-9443-2E77B3FE3925}"/>
              </a:ext>
            </a:extLst>
          </p:cNvPr>
          <p:cNvSpPr txBox="1"/>
          <p:nvPr/>
        </p:nvSpPr>
        <p:spPr>
          <a:xfrm>
            <a:off x="-30480" y="2209800"/>
            <a:ext cx="3916684" cy="913070"/>
          </a:xfrm>
          <a:prstGeom prst="rect">
            <a:avLst/>
          </a:prstGeom>
          <a:noFill/>
          <a:effectLst/>
        </p:spPr>
        <p:txBody>
          <a:bodyPr wrap="square" rtlCol="0">
            <a:spAutoFit/>
          </a:bodyPr>
          <a:lstStyle/>
          <a:p>
            <a:pPr algn="ctr">
              <a:lnSpc>
                <a:spcPts val="3240"/>
              </a:lnSpc>
            </a:pPr>
            <a:r>
              <a:rPr lang="en-US" sz="1600" b="1" spc="300" dirty="0">
                <a:solidFill>
                  <a:schemeClr val="bg1"/>
                </a:solidFill>
                <a:latin typeface="Myriad Pro" panose="020B0503030403020204" charset="0"/>
              </a:rPr>
              <a:t>Hamlet Settlement Areas – </a:t>
            </a:r>
            <a:r>
              <a:rPr lang="en-US" sz="1600" b="1" spc="300" dirty="0">
                <a:solidFill>
                  <a:schemeClr val="bg1"/>
                </a:solidFill>
                <a:latin typeface="Myriad Pro" panose="020B0503030403020204" charset="0"/>
              </a:rPr>
              <a:t>Calton</a:t>
            </a:r>
            <a:endParaRPr lang="en-US" sz="1600" b="1" spc="300" dirty="0">
              <a:solidFill>
                <a:schemeClr val="bg1"/>
              </a:solidFill>
              <a:latin typeface="Myriad Pro" panose="020B050303040302020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8077" y="381000"/>
            <a:ext cx="5004955" cy="6477000"/>
          </a:xfrm>
          <a:prstGeom prst="rect">
            <a:avLst/>
          </a:prstGeom>
        </p:spPr>
      </p:pic>
      <p:pic>
        <p:nvPicPr>
          <p:cNvPr id="13" name="Picture 12">
            <a:extLst>
              <a:ext uri="{FF2B5EF4-FFF2-40B4-BE49-F238E27FC236}">
                <a16:creationId xmlns="" xmlns:a16="http://schemas.microsoft.com/office/drawing/2014/main" id="{91498B8A-9385-4E56-A6DC-3A1367D4BDA9}"/>
              </a:ext>
            </a:extLst>
          </p:cNvPr>
          <p:cNvPicPr>
            <a:picLocks noChangeAspect="1" noChangeArrowheads="1"/>
          </p:cNvPicPr>
          <p:nvPr/>
        </p:nvPicPr>
        <p:blipFill>
          <a:blip r:embed="rId3" cstate="print">
            <a:alphaModFix amt="50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304800" y="5967433"/>
            <a:ext cx="922078" cy="6233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278163" y="2497058"/>
            <a:ext cx="865337" cy="338554"/>
          </a:xfrm>
          <a:prstGeom prst="rect">
            <a:avLst/>
          </a:prstGeom>
          <a:noFill/>
        </p:spPr>
        <p:txBody>
          <a:bodyPr wrap="square" rtlCol="0">
            <a:spAutoFit/>
          </a:bodyPr>
          <a:lstStyle/>
          <a:p>
            <a:r>
              <a:rPr lang="en-US" sz="1600" dirty="0">
                <a:ln w="3175">
                  <a:noFill/>
                </a:ln>
              </a:rPr>
              <a:t>11.2 ha</a:t>
            </a:r>
          </a:p>
        </p:txBody>
      </p:sp>
      <p:cxnSp>
        <p:nvCxnSpPr>
          <p:cNvPr id="5" name="Straight Arrow Connector 4"/>
          <p:cNvCxnSpPr/>
          <p:nvPr/>
        </p:nvCxnSpPr>
        <p:spPr>
          <a:xfrm>
            <a:off x="4556760" y="2835612"/>
            <a:ext cx="1082040" cy="2123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4556760" y="2835612"/>
            <a:ext cx="1005840" cy="20411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27504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870" y="1338191"/>
            <a:ext cx="3542730" cy="4569530"/>
          </a:xfrm>
          <a:prstGeom prst="rect">
            <a:avLst/>
          </a:prstGeom>
        </p:spPr>
      </p:pic>
      <p:sp>
        <p:nvSpPr>
          <p:cNvPr id="8" name="Rectangle 7">
            <a:extLst>
              <a:ext uri="{FF2B5EF4-FFF2-40B4-BE49-F238E27FC236}">
                <a16:creationId xmlns="" xmlns:a16="http://schemas.microsoft.com/office/drawing/2014/main" id="{C95EE861-CF07-432A-AB53-D0D695DD1E4B}"/>
              </a:ext>
            </a:extLst>
          </p:cNvPr>
          <p:cNvSpPr/>
          <p:nvPr/>
        </p:nvSpPr>
        <p:spPr>
          <a:xfrm>
            <a:off x="457199" y="709276"/>
            <a:ext cx="8078345" cy="461665"/>
          </a:xfrm>
          <a:prstGeom prst="rect">
            <a:avLst/>
          </a:prstGeom>
          <a:noFill/>
        </p:spPr>
        <p:txBody>
          <a:bodyPr wrap="square">
            <a:spAutoFit/>
          </a:bodyPr>
          <a:lstStyle/>
          <a:p>
            <a:pPr defTabSz="931863">
              <a:tabLst>
                <a:tab pos="3946525" algn="ctr"/>
                <a:tab pos="7894638" algn="r"/>
              </a:tabLst>
            </a:pPr>
            <a:r>
              <a:rPr lang="en-US" sz="1200" b="1" dirty="0">
                <a:solidFill>
                  <a:srgbClr val="E46C0A"/>
                </a:solidFill>
                <a:latin typeface="Candara" panose="020E0502030303020204" pitchFamily="34" charset="0"/>
              </a:rPr>
              <a:t>Comprehensive Review &amp; Update	Statutory Public Meeting	December 16, 2021</a:t>
            </a:r>
          </a:p>
          <a:p>
            <a:pPr defTabSz="931863">
              <a:tabLst>
                <a:tab pos="3946525" algn="ctr"/>
                <a:tab pos="7894638" algn="r"/>
              </a:tabLst>
            </a:pPr>
            <a:r>
              <a:rPr lang="en-US" sz="1200" b="1" dirty="0">
                <a:solidFill>
                  <a:srgbClr val="E46C0A"/>
                </a:solidFill>
                <a:latin typeface="Candara" panose="020E0502030303020204" pitchFamily="34" charset="0"/>
              </a:rPr>
              <a:t>Township of Malahide Official Plan</a:t>
            </a:r>
          </a:p>
        </p:txBody>
      </p:sp>
      <p:sp>
        <p:nvSpPr>
          <p:cNvPr id="9" name="TextBox 8">
            <a:extLst>
              <a:ext uri="{FF2B5EF4-FFF2-40B4-BE49-F238E27FC236}">
                <a16:creationId xmlns="" xmlns:a16="http://schemas.microsoft.com/office/drawing/2014/main" id="{CC1F2B25-EF0B-45A8-85BB-FAF774373100}"/>
              </a:ext>
            </a:extLst>
          </p:cNvPr>
          <p:cNvSpPr txBox="1"/>
          <p:nvPr/>
        </p:nvSpPr>
        <p:spPr>
          <a:xfrm>
            <a:off x="4341924" y="1338192"/>
            <a:ext cx="4114800" cy="2862322"/>
          </a:xfrm>
          <a:prstGeom prst="rect">
            <a:avLst/>
          </a:prstGeom>
          <a:noFill/>
          <a:effectLst/>
        </p:spPr>
        <p:txBody>
          <a:bodyPr wrap="square" rtlCol="0">
            <a:spAutoFit/>
          </a:bodyPr>
          <a:lstStyle/>
          <a:p>
            <a:pPr marL="171450" indent="-171450">
              <a:lnSpc>
                <a:spcPct val="150000"/>
              </a:lnSpc>
              <a:buFont typeface="Arial" panose="020B0604020202020204" pitchFamily="34" charset="0"/>
              <a:buChar char="•"/>
            </a:pPr>
            <a:r>
              <a:rPr lang="en-US" sz="2000" dirty="0">
                <a:solidFill>
                  <a:schemeClr val="bg1">
                    <a:lumMod val="65000"/>
                  </a:schemeClr>
                </a:solidFill>
                <a:latin typeface="Myriad Hebrew" pitchFamily="2" charset="-79"/>
                <a:cs typeface="Myriad Hebrew" pitchFamily="2" charset="-79"/>
              </a:rPr>
              <a:t>What is a Comprehensive Review?</a:t>
            </a:r>
          </a:p>
          <a:p>
            <a:pPr marL="171450" indent="-171450">
              <a:lnSpc>
                <a:spcPct val="150000"/>
              </a:lnSpc>
              <a:buFont typeface="Arial" panose="020B0604020202020204" pitchFamily="34" charset="0"/>
              <a:buChar char="•"/>
            </a:pPr>
            <a:r>
              <a:rPr lang="en-US" sz="2000" dirty="0">
                <a:solidFill>
                  <a:schemeClr val="bg1">
                    <a:lumMod val="65000"/>
                  </a:schemeClr>
                </a:solidFill>
                <a:latin typeface="Myriad Hebrew" pitchFamily="2" charset="-79"/>
                <a:cs typeface="Myriad Hebrew" pitchFamily="2" charset="-79"/>
              </a:rPr>
              <a:t>Purpose of the Meeting</a:t>
            </a:r>
          </a:p>
          <a:p>
            <a:pPr marL="171450" indent="-171450">
              <a:lnSpc>
                <a:spcPct val="150000"/>
              </a:lnSpc>
              <a:buFont typeface="Arial" panose="020B0604020202020204" pitchFamily="34" charset="0"/>
              <a:buChar char="•"/>
            </a:pPr>
            <a:r>
              <a:rPr lang="en-US" sz="2000" dirty="0">
                <a:solidFill>
                  <a:schemeClr val="bg1">
                    <a:lumMod val="65000"/>
                  </a:schemeClr>
                </a:solidFill>
                <a:latin typeface="Myriad Hebrew" pitchFamily="2" charset="-79"/>
                <a:cs typeface="Myriad Hebrew" pitchFamily="2" charset="-79"/>
              </a:rPr>
              <a:t>The Planning Environment</a:t>
            </a:r>
          </a:p>
          <a:p>
            <a:pPr marL="171450" indent="-171450">
              <a:lnSpc>
                <a:spcPct val="150000"/>
              </a:lnSpc>
              <a:buFont typeface="Arial" panose="020B0604020202020204" pitchFamily="34" charset="0"/>
              <a:buChar char="•"/>
            </a:pPr>
            <a:r>
              <a:rPr lang="en-US" sz="2000" dirty="0">
                <a:solidFill>
                  <a:schemeClr val="bg1">
                    <a:lumMod val="65000"/>
                  </a:schemeClr>
                </a:solidFill>
                <a:latin typeface="Myriad Hebrew" pitchFamily="2" charset="-79"/>
                <a:cs typeface="Myriad Hebrew" pitchFamily="2" charset="-79"/>
              </a:rPr>
              <a:t>Policy Review – OPA 20</a:t>
            </a:r>
          </a:p>
          <a:p>
            <a:pPr marL="171450" indent="-171450">
              <a:lnSpc>
                <a:spcPct val="150000"/>
              </a:lnSpc>
              <a:buFont typeface="Arial" panose="020B0604020202020204" pitchFamily="34" charset="0"/>
              <a:buChar char="•"/>
            </a:pPr>
            <a:r>
              <a:rPr lang="en-US" sz="2000" dirty="0">
                <a:solidFill>
                  <a:schemeClr val="bg1">
                    <a:lumMod val="65000"/>
                  </a:schemeClr>
                </a:solidFill>
                <a:latin typeface="Myriad Hebrew" pitchFamily="2" charset="-79"/>
                <a:cs typeface="Myriad Hebrew" pitchFamily="2" charset="-79"/>
              </a:rPr>
              <a:t>Mapping Changes – OPA 20</a:t>
            </a:r>
          </a:p>
          <a:p>
            <a:pPr marL="171450" indent="-171450">
              <a:lnSpc>
                <a:spcPct val="150000"/>
              </a:lnSpc>
              <a:buFont typeface="Arial" panose="020B0604020202020204" pitchFamily="34" charset="0"/>
              <a:buChar char="•"/>
            </a:pPr>
            <a:r>
              <a:rPr lang="en-US" sz="2000" dirty="0">
                <a:solidFill>
                  <a:schemeClr val="bg1">
                    <a:lumMod val="65000"/>
                  </a:schemeClr>
                </a:solidFill>
                <a:latin typeface="Myriad Hebrew" pitchFamily="2" charset="-79"/>
                <a:cs typeface="Myriad Hebrew" pitchFamily="2" charset="-79"/>
              </a:rPr>
              <a:t>Discussion</a:t>
            </a:r>
          </a:p>
        </p:txBody>
      </p:sp>
      <p:sp>
        <p:nvSpPr>
          <p:cNvPr id="10" name="Rectangle 9">
            <a:extLst>
              <a:ext uri="{FF2B5EF4-FFF2-40B4-BE49-F238E27FC236}">
                <a16:creationId xmlns="" xmlns:a16="http://schemas.microsoft.com/office/drawing/2014/main" id="{FE10A8C7-BC12-4B1B-AE09-ED6678523E52}"/>
              </a:ext>
            </a:extLst>
          </p:cNvPr>
          <p:cNvSpPr/>
          <p:nvPr/>
        </p:nvSpPr>
        <p:spPr>
          <a:xfrm>
            <a:off x="0" y="2133600"/>
            <a:ext cx="3886200" cy="665747"/>
          </a:xfrm>
          <a:prstGeom prst="rect">
            <a:avLst/>
          </a:prstGeom>
          <a:solidFill>
            <a:srgbClr val="E46C0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 xmlns:a16="http://schemas.microsoft.com/office/drawing/2014/main" id="{0876713C-792A-4FB3-A890-9D09CFD7A888}"/>
              </a:ext>
            </a:extLst>
          </p:cNvPr>
          <p:cNvSpPr txBox="1"/>
          <p:nvPr/>
        </p:nvSpPr>
        <p:spPr>
          <a:xfrm>
            <a:off x="1598724" y="2204863"/>
            <a:ext cx="1906476" cy="523220"/>
          </a:xfrm>
          <a:prstGeom prst="rect">
            <a:avLst/>
          </a:prstGeom>
          <a:noFill/>
          <a:effectLst/>
        </p:spPr>
        <p:txBody>
          <a:bodyPr wrap="square" rtlCol="0">
            <a:spAutoFit/>
          </a:bodyPr>
          <a:lstStyle/>
          <a:p>
            <a:r>
              <a:rPr lang="en-CA" sz="2800" b="1" spc="300" dirty="0">
                <a:solidFill>
                  <a:schemeClr val="bg1"/>
                </a:solidFill>
                <a:effectLst>
                  <a:outerShdw blurRad="38100" dist="38100" dir="2700000" algn="tl">
                    <a:srgbClr val="000000">
                      <a:alpha val="43137"/>
                    </a:srgbClr>
                  </a:outerShdw>
                </a:effectLst>
                <a:latin typeface="Myriad Pro" panose="020B0503030403020204" pitchFamily="34" charset="0"/>
              </a:rPr>
              <a:t>AGENDA</a:t>
            </a:r>
          </a:p>
        </p:txBody>
      </p:sp>
      <p:pic>
        <p:nvPicPr>
          <p:cNvPr id="13" name="Picture 12">
            <a:extLst>
              <a:ext uri="{FF2B5EF4-FFF2-40B4-BE49-F238E27FC236}">
                <a16:creationId xmlns="" xmlns:a16="http://schemas.microsoft.com/office/drawing/2014/main" id="{68194129-C950-4463-A076-3F57BE6F81E6}"/>
              </a:ext>
            </a:extLst>
          </p:cNvPr>
          <p:cNvPicPr>
            <a:picLocks noChangeAspect="1" noChangeArrowheads="1"/>
          </p:cNvPicPr>
          <p:nvPr/>
        </p:nvPicPr>
        <p:blipFill>
          <a:blip r:embed="rId3" cstate="print">
            <a:alphaModFix amt="50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582574" y="5989215"/>
            <a:ext cx="922078" cy="623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Malahide Logo">
            <a:extLst>
              <a:ext uri="{FF2B5EF4-FFF2-40B4-BE49-F238E27FC236}">
                <a16:creationId xmlns="" xmlns:a16="http://schemas.microsoft.com/office/drawing/2014/main" id="{539D8734-8E1B-4737-AB3B-08FECD61CC49}"/>
              </a:ext>
            </a:extLst>
          </p:cNvPr>
          <p:cNvPicPr/>
          <p:nvPr/>
        </p:nvPicPr>
        <p:blipFill>
          <a:blip r:embed="rId5" cstate="print">
            <a:extLst>
              <a:ext uri="{28A0092B-C50C-407E-A947-70E740481C1C}">
                <a14:useLocalDpi xmlns:a14="http://schemas.microsoft.com/office/drawing/2010/main" val="0"/>
              </a:ext>
            </a:extLst>
          </a:blip>
          <a:srcRect b="8888"/>
          <a:stretch>
            <a:fillRect/>
          </a:stretch>
        </p:blipFill>
        <p:spPr>
          <a:xfrm>
            <a:off x="7239000" y="5989215"/>
            <a:ext cx="1752600" cy="706033"/>
          </a:xfrm>
          <a:prstGeom prst="rect">
            <a:avLst/>
          </a:prstGeom>
        </p:spPr>
      </p:pic>
    </p:spTree>
    <p:extLst>
      <p:ext uri="{BB962C8B-B14F-4D97-AF65-F5344CB8AC3E}">
        <p14:creationId xmlns:p14="http://schemas.microsoft.com/office/powerpoint/2010/main" val="1081601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C9982E4-1D71-1E49-92AF-B662D6D541AA}"/>
              </a:ext>
            </a:extLst>
          </p:cNvPr>
          <p:cNvSpPr/>
          <p:nvPr/>
        </p:nvSpPr>
        <p:spPr>
          <a:xfrm>
            <a:off x="-30480" y="0"/>
            <a:ext cx="917448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peech Bubble: Rectangle 1">
            <a:extLst>
              <a:ext uri="{FF2B5EF4-FFF2-40B4-BE49-F238E27FC236}">
                <a16:creationId xmlns="" xmlns:a16="http://schemas.microsoft.com/office/drawing/2014/main" id="{04978617-BBEC-4F4A-B0F2-37ECAD70B121}"/>
              </a:ext>
            </a:extLst>
          </p:cNvPr>
          <p:cNvSpPr/>
          <p:nvPr/>
        </p:nvSpPr>
        <p:spPr>
          <a:xfrm rot="10800000" flipV="1">
            <a:off x="-30484" y="267248"/>
            <a:ext cx="6552055" cy="1942551"/>
          </a:xfrm>
          <a:prstGeom prst="wedgeRectCallout">
            <a:avLst>
              <a:gd name="adj1" fmla="val -21205"/>
              <a:gd name="adj2" fmla="val 6538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05E5D309-780F-4D2D-9443-2E77B3FE3925}"/>
              </a:ext>
            </a:extLst>
          </p:cNvPr>
          <p:cNvSpPr txBox="1"/>
          <p:nvPr/>
        </p:nvSpPr>
        <p:spPr>
          <a:xfrm>
            <a:off x="-205168" y="886361"/>
            <a:ext cx="3900868" cy="913070"/>
          </a:xfrm>
          <a:prstGeom prst="rect">
            <a:avLst/>
          </a:prstGeom>
          <a:noFill/>
          <a:effectLst/>
        </p:spPr>
        <p:txBody>
          <a:bodyPr wrap="square" rtlCol="0">
            <a:spAutoFit/>
          </a:bodyPr>
          <a:lstStyle/>
          <a:p>
            <a:pPr algn="ctr">
              <a:lnSpc>
                <a:spcPts val="3240"/>
              </a:lnSpc>
            </a:pPr>
            <a:r>
              <a:rPr lang="en-CA" sz="2800" b="1" spc="300" dirty="0">
                <a:solidFill>
                  <a:schemeClr val="bg1"/>
                </a:solidFill>
                <a:effectLst>
                  <a:outerShdw blurRad="38100" dist="38100" dir="2700000" algn="tl">
                    <a:srgbClr val="000000">
                      <a:alpha val="43137"/>
                    </a:srgbClr>
                  </a:outerShdw>
                </a:effectLst>
                <a:latin typeface="Myriad Pro" panose="020B0503030403020204" charset="0"/>
              </a:rPr>
              <a:t>OPA NO. 20</a:t>
            </a:r>
          </a:p>
          <a:p>
            <a:pPr algn="ctr">
              <a:lnSpc>
                <a:spcPts val="3240"/>
              </a:lnSpc>
            </a:pPr>
            <a:r>
              <a:rPr lang="en-CA" sz="2800" b="1" spc="300" dirty="0">
                <a:solidFill>
                  <a:schemeClr val="bg1"/>
                </a:solidFill>
                <a:effectLst>
                  <a:outerShdw blurRad="38100" dist="38100" dir="2700000" algn="tl">
                    <a:srgbClr val="000000">
                      <a:alpha val="43137"/>
                    </a:srgbClr>
                  </a:outerShdw>
                </a:effectLst>
                <a:latin typeface="Myriad Pro" panose="020B0503030403020204" charset="0"/>
              </a:rPr>
              <a:t>SCHEDULE ‘E’</a:t>
            </a:r>
          </a:p>
        </p:txBody>
      </p:sp>
      <p:sp>
        <p:nvSpPr>
          <p:cNvPr id="14" name="Rectangle 13">
            <a:extLst>
              <a:ext uri="{FF2B5EF4-FFF2-40B4-BE49-F238E27FC236}">
                <a16:creationId xmlns="" xmlns:a16="http://schemas.microsoft.com/office/drawing/2014/main" id="{44765BD6-F94F-4EAF-AB04-AD29464137B1}"/>
              </a:ext>
            </a:extLst>
          </p:cNvPr>
          <p:cNvSpPr/>
          <p:nvPr/>
        </p:nvSpPr>
        <p:spPr>
          <a:xfrm>
            <a:off x="457200" y="106997"/>
            <a:ext cx="8078345" cy="369332"/>
          </a:xfrm>
          <a:prstGeom prst="rect">
            <a:avLst/>
          </a:prstGeom>
        </p:spPr>
        <p:txBody>
          <a:bodyPr wrap="square">
            <a:spAutoFit/>
          </a:bodyPr>
          <a:lstStyle/>
          <a:p>
            <a:pPr defTabSz="931863">
              <a:tabLst>
                <a:tab pos="3946525" algn="ctr"/>
                <a:tab pos="7894638" algn="r"/>
              </a:tabLst>
            </a:pPr>
            <a:r>
              <a:rPr lang="en-US" sz="900" b="1" dirty="0">
                <a:solidFill>
                  <a:schemeClr val="bg1">
                    <a:lumMod val="85000"/>
                  </a:schemeClr>
                </a:solidFill>
                <a:latin typeface="Candara" panose="020E0502030303020204" pitchFamily="34" charset="0"/>
              </a:rPr>
              <a:t>Comprehensive Review &amp; Update	Statutory Public Meeting	December 16, 2021</a:t>
            </a:r>
          </a:p>
          <a:p>
            <a:pPr defTabSz="931863">
              <a:tabLst>
                <a:tab pos="3946525" algn="ctr"/>
                <a:tab pos="7894638" algn="r"/>
              </a:tabLst>
            </a:pPr>
            <a:r>
              <a:rPr lang="en-US" sz="900" b="1" dirty="0">
                <a:solidFill>
                  <a:schemeClr val="bg1">
                    <a:lumMod val="85000"/>
                  </a:schemeClr>
                </a:solidFill>
                <a:latin typeface="Candara" panose="020E0502030303020204" pitchFamily="34" charset="0"/>
              </a:rPr>
              <a:t>Township of Malahide Official Plan</a:t>
            </a:r>
          </a:p>
        </p:txBody>
      </p:sp>
      <p:sp>
        <p:nvSpPr>
          <p:cNvPr id="8" name="TextBox 7">
            <a:extLst>
              <a:ext uri="{FF2B5EF4-FFF2-40B4-BE49-F238E27FC236}">
                <a16:creationId xmlns="" xmlns:a16="http://schemas.microsoft.com/office/drawing/2014/main" id="{05E5D309-780F-4D2D-9443-2E77B3FE3925}"/>
              </a:ext>
            </a:extLst>
          </p:cNvPr>
          <p:cNvSpPr txBox="1"/>
          <p:nvPr/>
        </p:nvSpPr>
        <p:spPr>
          <a:xfrm>
            <a:off x="-30480" y="2209800"/>
            <a:ext cx="3916684" cy="913070"/>
          </a:xfrm>
          <a:prstGeom prst="rect">
            <a:avLst/>
          </a:prstGeom>
          <a:noFill/>
          <a:effectLst/>
        </p:spPr>
        <p:txBody>
          <a:bodyPr wrap="square" rtlCol="0">
            <a:spAutoFit/>
          </a:bodyPr>
          <a:lstStyle/>
          <a:p>
            <a:pPr algn="ctr">
              <a:lnSpc>
                <a:spcPts val="3240"/>
              </a:lnSpc>
            </a:pPr>
            <a:r>
              <a:rPr lang="en-US" sz="1600" b="1" spc="300" dirty="0">
                <a:solidFill>
                  <a:schemeClr val="bg1"/>
                </a:solidFill>
                <a:latin typeface="Myriad Pro" panose="020B0503030403020204" charset="0"/>
              </a:rPr>
              <a:t>Village Settlement Areas – Copenhagen</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8718" y="371295"/>
            <a:ext cx="5012455" cy="6486705"/>
          </a:xfrm>
          <a:prstGeom prst="rect">
            <a:avLst/>
          </a:prstGeom>
        </p:spPr>
      </p:pic>
      <p:pic>
        <p:nvPicPr>
          <p:cNvPr id="13" name="Picture 12">
            <a:extLst>
              <a:ext uri="{FF2B5EF4-FFF2-40B4-BE49-F238E27FC236}">
                <a16:creationId xmlns="" xmlns:a16="http://schemas.microsoft.com/office/drawing/2014/main" id="{FB61D063-8370-4E08-A291-46012ECCF7B2}"/>
              </a:ext>
            </a:extLst>
          </p:cNvPr>
          <p:cNvPicPr>
            <a:picLocks noChangeAspect="1" noChangeArrowheads="1"/>
          </p:cNvPicPr>
          <p:nvPr/>
        </p:nvPicPr>
        <p:blipFill>
          <a:blip r:embed="rId3" cstate="print">
            <a:alphaModFix amt="50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304800" y="5967433"/>
            <a:ext cx="922078" cy="6233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699991" y="5291554"/>
            <a:ext cx="1219200" cy="338554"/>
          </a:xfrm>
          <a:prstGeom prst="rect">
            <a:avLst/>
          </a:prstGeom>
          <a:noFill/>
        </p:spPr>
        <p:txBody>
          <a:bodyPr wrap="square" rtlCol="0">
            <a:spAutoFit/>
          </a:bodyPr>
          <a:lstStyle/>
          <a:p>
            <a:r>
              <a:rPr lang="en-US" sz="1600" dirty="0">
                <a:ln w="3175">
                  <a:noFill/>
                </a:ln>
              </a:rPr>
              <a:t>32.8 ha</a:t>
            </a:r>
          </a:p>
        </p:txBody>
      </p:sp>
      <p:cxnSp>
        <p:nvCxnSpPr>
          <p:cNvPr id="5" name="Straight Arrow Connector 4"/>
          <p:cNvCxnSpPr/>
          <p:nvPr/>
        </p:nvCxnSpPr>
        <p:spPr>
          <a:xfrm flipV="1">
            <a:off x="6096000" y="4648200"/>
            <a:ext cx="1447800" cy="64335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flipV="1">
            <a:off x="5867400" y="4572000"/>
            <a:ext cx="228600" cy="71955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52943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C9982E4-1D71-1E49-92AF-B662D6D541AA}"/>
              </a:ext>
            </a:extLst>
          </p:cNvPr>
          <p:cNvSpPr/>
          <p:nvPr/>
        </p:nvSpPr>
        <p:spPr>
          <a:xfrm>
            <a:off x="-30480" y="0"/>
            <a:ext cx="917448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peech Bubble: Rectangle 1">
            <a:extLst>
              <a:ext uri="{FF2B5EF4-FFF2-40B4-BE49-F238E27FC236}">
                <a16:creationId xmlns="" xmlns:a16="http://schemas.microsoft.com/office/drawing/2014/main" id="{04978617-BBEC-4F4A-B0F2-37ECAD70B121}"/>
              </a:ext>
            </a:extLst>
          </p:cNvPr>
          <p:cNvSpPr/>
          <p:nvPr/>
        </p:nvSpPr>
        <p:spPr>
          <a:xfrm rot="10800000" flipV="1">
            <a:off x="-30484" y="267248"/>
            <a:ext cx="6552055" cy="1942551"/>
          </a:xfrm>
          <a:prstGeom prst="wedgeRectCallout">
            <a:avLst>
              <a:gd name="adj1" fmla="val -21205"/>
              <a:gd name="adj2" fmla="val 6538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05E5D309-780F-4D2D-9443-2E77B3FE3925}"/>
              </a:ext>
            </a:extLst>
          </p:cNvPr>
          <p:cNvSpPr txBox="1"/>
          <p:nvPr/>
        </p:nvSpPr>
        <p:spPr>
          <a:xfrm>
            <a:off x="-205168" y="886361"/>
            <a:ext cx="3900868" cy="913070"/>
          </a:xfrm>
          <a:prstGeom prst="rect">
            <a:avLst/>
          </a:prstGeom>
          <a:noFill/>
          <a:effectLst/>
        </p:spPr>
        <p:txBody>
          <a:bodyPr wrap="square" rtlCol="0">
            <a:spAutoFit/>
          </a:bodyPr>
          <a:lstStyle/>
          <a:p>
            <a:pPr algn="ctr">
              <a:lnSpc>
                <a:spcPts val="3240"/>
              </a:lnSpc>
            </a:pPr>
            <a:r>
              <a:rPr lang="en-CA" sz="2800" b="1" spc="300" dirty="0">
                <a:solidFill>
                  <a:schemeClr val="bg1"/>
                </a:solidFill>
                <a:effectLst>
                  <a:outerShdw blurRad="38100" dist="38100" dir="2700000" algn="tl">
                    <a:srgbClr val="000000">
                      <a:alpha val="43137"/>
                    </a:srgbClr>
                  </a:outerShdw>
                </a:effectLst>
                <a:latin typeface="Myriad Pro" panose="020B0503030403020204" charset="0"/>
              </a:rPr>
              <a:t>OPA NO. 20</a:t>
            </a:r>
          </a:p>
          <a:p>
            <a:pPr algn="ctr">
              <a:lnSpc>
                <a:spcPts val="3240"/>
              </a:lnSpc>
            </a:pPr>
            <a:r>
              <a:rPr lang="en-CA" sz="2800" b="1" spc="300" dirty="0">
                <a:solidFill>
                  <a:schemeClr val="bg1"/>
                </a:solidFill>
                <a:effectLst>
                  <a:outerShdw blurRad="38100" dist="38100" dir="2700000" algn="tl">
                    <a:srgbClr val="000000">
                      <a:alpha val="43137"/>
                    </a:srgbClr>
                  </a:outerShdw>
                </a:effectLst>
                <a:latin typeface="Myriad Pro" panose="020B0503030403020204" charset="0"/>
              </a:rPr>
              <a:t>SCHEDULE ‘F’</a:t>
            </a:r>
          </a:p>
        </p:txBody>
      </p:sp>
      <p:sp>
        <p:nvSpPr>
          <p:cNvPr id="14" name="Rectangle 13">
            <a:extLst>
              <a:ext uri="{FF2B5EF4-FFF2-40B4-BE49-F238E27FC236}">
                <a16:creationId xmlns="" xmlns:a16="http://schemas.microsoft.com/office/drawing/2014/main" id="{44765BD6-F94F-4EAF-AB04-AD29464137B1}"/>
              </a:ext>
            </a:extLst>
          </p:cNvPr>
          <p:cNvSpPr/>
          <p:nvPr/>
        </p:nvSpPr>
        <p:spPr>
          <a:xfrm>
            <a:off x="457200" y="106997"/>
            <a:ext cx="8078345" cy="369332"/>
          </a:xfrm>
          <a:prstGeom prst="rect">
            <a:avLst/>
          </a:prstGeom>
        </p:spPr>
        <p:txBody>
          <a:bodyPr wrap="square">
            <a:spAutoFit/>
          </a:bodyPr>
          <a:lstStyle/>
          <a:p>
            <a:pPr defTabSz="931863">
              <a:tabLst>
                <a:tab pos="3946525" algn="ctr"/>
                <a:tab pos="7894638" algn="r"/>
              </a:tabLst>
            </a:pPr>
            <a:r>
              <a:rPr lang="en-US" sz="900" b="1" dirty="0">
                <a:solidFill>
                  <a:schemeClr val="bg1">
                    <a:lumMod val="85000"/>
                  </a:schemeClr>
                </a:solidFill>
                <a:latin typeface="Candara" panose="020E0502030303020204" pitchFamily="34" charset="0"/>
              </a:rPr>
              <a:t>Comprehensive Review &amp; Update	Statutory Public Meeting	December 16, 2021</a:t>
            </a:r>
          </a:p>
          <a:p>
            <a:pPr defTabSz="931863">
              <a:tabLst>
                <a:tab pos="3946525" algn="ctr"/>
                <a:tab pos="7894638" algn="r"/>
              </a:tabLst>
            </a:pPr>
            <a:r>
              <a:rPr lang="en-US" sz="900" b="1" dirty="0">
                <a:solidFill>
                  <a:schemeClr val="bg1">
                    <a:lumMod val="85000"/>
                  </a:schemeClr>
                </a:solidFill>
                <a:latin typeface="Candara" panose="020E0502030303020204" pitchFamily="34" charset="0"/>
              </a:rPr>
              <a:t>Township of Malahide Official Plan</a:t>
            </a:r>
          </a:p>
        </p:txBody>
      </p:sp>
      <p:sp>
        <p:nvSpPr>
          <p:cNvPr id="8" name="TextBox 7">
            <a:extLst>
              <a:ext uri="{FF2B5EF4-FFF2-40B4-BE49-F238E27FC236}">
                <a16:creationId xmlns="" xmlns:a16="http://schemas.microsoft.com/office/drawing/2014/main" id="{05E5D309-780F-4D2D-9443-2E77B3FE3925}"/>
              </a:ext>
            </a:extLst>
          </p:cNvPr>
          <p:cNvSpPr txBox="1"/>
          <p:nvPr/>
        </p:nvSpPr>
        <p:spPr>
          <a:xfrm>
            <a:off x="-30480" y="2209800"/>
            <a:ext cx="3916684" cy="913070"/>
          </a:xfrm>
          <a:prstGeom prst="rect">
            <a:avLst/>
          </a:prstGeom>
          <a:noFill/>
          <a:effectLst/>
        </p:spPr>
        <p:txBody>
          <a:bodyPr wrap="square" rtlCol="0">
            <a:spAutoFit/>
          </a:bodyPr>
          <a:lstStyle/>
          <a:p>
            <a:pPr algn="ctr">
              <a:lnSpc>
                <a:spcPts val="3240"/>
              </a:lnSpc>
            </a:pPr>
            <a:r>
              <a:rPr lang="en-US" sz="1600" b="1" spc="300" dirty="0">
                <a:solidFill>
                  <a:schemeClr val="bg1"/>
                </a:solidFill>
                <a:latin typeface="Myriad Pro" panose="020B0503030403020204" charset="0"/>
              </a:rPr>
              <a:t>Village Settlement Areas – Kingsmill Corners</a:t>
            </a:r>
          </a:p>
        </p:txBody>
      </p:sp>
      <p:pic>
        <p:nvPicPr>
          <p:cNvPr id="13" name="Picture 12">
            <a:extLst>
              <a:ext uri="{FF2B5EF4-FFF2-40B4-BE49-F238E27FC236}">
                <a16:creationId xmlns="" xmlns:a16="http://schemas.microsoft.com/office/drawing/2014/main" id="{BBCE7D7A-B4EB-47A3-9BBE-42453BE32C13}"/>
              </a:ext>
            </a:extLst>
          </p:cNvPr>
          <p:cNvPicPr>
            <a:picLocks noChangeAspect="1" noChangeArrowheads="1"/>
          </p:cNvPicPr>
          <p:nvPr/>
        </p:nvPicPr>
        <p:blipFill>
          <a:blip r:embed="rId2" cstate="print">
            <a:alphaModFix amt="5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304800" y="5967433"/>
            <a:ext cx="922078" cy="6233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1547" y="381000"/>
            <a:ext cx="5012453" cy="6486705"/>
          </a:xfrm>
          <a:prstGeom prst="rect">
            <a:avLst/>
          </a:prstGeom>
        </p:spPr>
      </p:pic>
      <p:sp>
        <p:nvSpPr>
          <p:cNvPr id="15" name="TextBox 14"/>
          <p:cNvSpPr txBox="1"/>
          <p:nvPr/>
        </p:nvSpPr>
        <p:spPr>
          <a:xfrm>
            <a:off x="6506739" y="4686711"/>
            <a:ext cx="2028806" cy="784830"/>
          </a:xfrm>
          <a:prstGeom prst="rect">
            <a:avLst/>
          </a:prstGeom>
          <a:noFill/>
        </p:spPr>
        <p:txBody>
          <a:bodyPr wrap="square" rtlCol="0">
            <a:spAutoFit/>
          </a:bodyPr>
          <a:lstStyle/>
          <a:p>
            <a:r>
              <a:rPr lang="en-CA" sz="900" dirty="0" smtClean="0"/>
              <a:t>OPA 20 Schedule ‘F’ as </a:t>
            </a:r>
            <a:r>
              <a:rPr lang="en-CA" sz="900" dirty="0" smtClean="0"/>
              <a:t>circulated. </a:t>
            </a:r>
            <a:r>
              <a:rPr lang="en-CA" sz="900" dirty="0" smtClean="0"/>
              <a:t>Based on further submissions, it is recommended that the Settlement Area boundary be extended to include these lands.</a:t>
            </a:r>
            <a:endParaRPr lang="en-CA" sz="900" dirty="0"/>
          </a:p>
        </p:txBody>
      </p:sp>
      <p:sp>
        <p:nvSpPr>
          <p:cNvPr id="16" name="6-Point Star 15"/>
          <p:cNvSpPr/>
          <p:nvPr/>
        </p:nvSpPr>
        <p:spPr>
          <a:xfrm>
            <a:off x="6266875" y="4686711"/>
            <a:ext cx="239864" cy="267371"/>
          </a:xfrm>
          <a:prstGeom prst="star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17" name="6-Point Star 16"/>
          <p:cNvSpPr/>
          <p:nvPr/>
        </p:nvSpPr>
        <p:spPr>
          <a:xfrm>
            <a:off x="8229600" y="2819400"/>
            <a:ext cx="239864" cy="267371"/>
          </a:xfrm>
          <a:prstGeom prst="star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580154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C9982E4-1D71-1E49-92AF-B662D6D541AA}"/>
              </a:ext>
            </a:extLst>
          </p:cNvPr>
          <p:cNvSpPr/>
          <p:nvPr/>
        </p:nvSpPr>
        <p:spPr>
          <a:xfrm>
            <a:off x="-30480" y="0"/>
            <a:ext cx="917448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peech Bubble: Rectangle 1">
            <a:extLst>
              <a:ext uri="{FF2B5EF4-FFF2-40B4-BE49-F238E27FC236}">
                <a16:creationId xmlns="" xmlns:a16="http://schemas.microsoft.com/office/drawing/2014/main" id="{04978617-BBEC-4F4A-B0F2-37ECAD70B121}"/>
              </a:ext>
            </a:extLst>
          </p:cNvPr>
          <p:cNvSpPr/>
          <p:nvPr/>
        </p:nvSpPr>
        <p:spPr>
          <a:xfrm rot="10800000" flipV="1">
            <a:off x="-30484" y="267248"/>
            <a:ext cx="6552055" cy="1942551"/>
          </a:xfrm>
          <a:prstGeom prst="wedgeRectCallout">
            <a:avLst>
              <a:gd name="adj1" fmla="val -21205"/>
              <a:gd name="adj2" fmla="val 6538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05E5D309-780F-4D2D-9443-2E77B3FE3925}"/>
              </a:ext>
            </a:extLst>
          </p:cNvPr>
          <p:cNvSpPr txBox="1"/>
          <p:nvPr/>
        </p:nvSpPr>
        <p:spPr>
          <a:xfrm>
            <a:off x="-205168" y="886361"/>
            <a:ext cx="3900868" cy="913070"/>
          </a:xfrm>
          <a:prstGeom prst="rect">
            <a:avLst/>
          </a:prstGeom>
          <a:noFill/>
          <a:effectLst/>
        </p:spPr>
        <p:txBody>
          <a:bodyPr wrap="square" rtlCol="0">
            <a:spAutoFit/>
          </a:bodyPr>
          <a:lstStyle/>
          <a:p>
            <a:pPr algn="ctr">
              <a:lnSpc>
                <a:spcPts val="3240"/>
              </a:lnSpc>
            </a:pPr>
            <a:r>
              <a:rPr lang="en-CA" sz="2800" b="1" spc="300" dirty="0">
                <a:solidFill>
                  <a:schemeClr val="bg1"/>
                </a:solidFill>
                <a:effectLst>
                  <a:outerShdw blurRad="38100" dist="38100" dir="2700000" algn="tl">
                    <a:srgbClr val="000000">
                      <a:alpha val="43137"/>
                    </a:srgbClr>
                  </a:outerShdw>
                </a:effectLst>
                <a:latin typeface="Myriad Pro" panose="020B0503030403020204" charset="0"/>
              </a:rPr>
              <a:t>OPA NO. 20</a:t>
            </a:r>
          </a:p>
          <a:p>
            <a:pPr algn="ctr">
              <a:lnSpc>
                <a:spcPts val="3240"/>
              </a:lnSpc>
            </a:pPr>
            <a:r>
              <a:rPr lang="en-CA" sz="2800" b="1" spc="300" dirty="0">
                <a:solidFill>
                  <a:schemeClr val="bg1"/>
                </a:solidFill>
                <a:effectLst>
                  <a:outerShdw blurRad="38100" dist="38100" dir="2700000" algn="tl">
                    <a:srgbClr val="000000">
                      <a:alpha val="43137"/>
                    </a:srgbClr>
                  </a:outerShdw>
                </a:effectLst>
                <a:latin typeface="Myriad Pro" panose="020B0503030403020204" charset="0"/>
              </a:rPr>
              <a:t>SCHEDULE ‘G’</a:t>
            </a:r>
          </a:p>
        </p:txBody>
      </p:sp>
      <p:sp>
        <p:nvSpPr>
          <p:cNvPr id="14" name="Rectangle 13">
            <a:extLst>
              <a:ext uri="{FF2B5EF4-FFF2-40B4-BE49-F238E27FC236}">
                <a16:creationId xmlns="" xmlns:a16="http://schemas.microsoft.com/office/drawing/2014/main" id="{44765BD6-F94F-4EAF-AB04-AD29464137B1}"/>
              </a:ext>
            </a:extLst>
          </p:cNvPr>
          <p:cNvSpPr/>
          <p:nvPr/>
        </p:nvSpPr>
        <p:spPr>
          <a:xfrm>
            <a:off x="457200" y="106997"/>
            <a:ext cx="8078345" cy="369332"/>
          </a:xfrm>
          <a:prstGeom prst="rect">
            <a:avLst/>
          </a:prstGeom>
        </p:spPr>
        <p:txBody>
          <a:bodyPr wrap="square">
            <a:spAutoFit/>
          </a:bodyPr>
          <a:lstStyle/>
          <a:p>
            <a:pPr defTabSz="931863">
              <a:tabLst>
                <a:tab pos="3946525" algn="ctr"/>
                <a:tab pos="7894638" algn="r"/>
              </a:tabLst>
            </a:pPr>
            <a:r>
              <a:rPr lang="en-US" sz="900" b="1" dirty="0">
                <a:solidFill>
                  <a:schemeClr val="bg1">
                    <a:lumMod val="85000"/>
                  </a:schemeClr>
                </a:solidFill>
                <a:latin typeface="Candara" panose="020E0502030303020204" pitchFamily="34" charset="0"/>
              </a:rPr>
              <a:t>Comprehensive Review &amp; Update	Statutory Public Meeting	December 16, 2021</a:t>
            </a:r>
          </a:p>
          <a:p>
            <a:pPr defTabSz="931863">
              <a:tabLst>
                <a:tab pos="3946525" algn="ctr"/>
                <a:tab pos="7894638" algn="r"/>
              </a:tabLst>
            </a:pPr>
            <a:r>
              <a:rPr lang="en-US" sz="900" b="1" dirty="0">
                <a:solidFill>
                  <a:schemeClr val="bg1">
                    <a:lumMod val="85000"/>
                  </a:schemeClr>
                </a:solidFill>
                <a:latin typeface="Candara" panose="020E0502030303020204" pitchFamily="34" charset="0"/>
              </a:rPr>
              <a:t>Township of Malahide Official Plan</a:t>
            </a:r>
          </a:p>
        </p:txBody>
      </p:sp>
      <p:sp>
        <p:nvSpPr>
          <p:cNvPr id="8" name="TextBox 7">
            <a:extLst>
              <a:ext uri="{FF2B5EF4-FFF2-40B4-BE49-F238E27FC236}">
                <a16:creationId xmlns="" xmlns:a16="http://schemas.microsoft.com/office/drawing/2014/main" id="{05E5D309-780F-4D2D-9443-2E77B3FE3925}"/>
              </a:ext>
            </a:extLst>
          </p:cNvPr>
          <p:cNvSpPr txBox="1"/>
          <p:nvPr/>
        </p:nvSpPr>
        <p:spPr>
          <a:xfrm>
            <a:off x="-30480" y="2209800"/>
            <a:ext cx="3916684" cy="913070"/>
          </a:xfrm>
          <a:prstGeom prst="rect">
            <a:avLst/>
          </a:prstGeom>
          <a:noFill/>
          <a:effectLst/>
        </p:spPr>
        <p:txBody>
          <a:bodyPr wrap="square" rtlCol="0">
            <a:spAutoFit/>
          </a:bodyPr>
          <a:lstStyle/>
          <a:p>
            <a:pPr algn="ctr">
              <a:lnSpc>
                <a:spcPts val="3240"/>
              </a:lnSpc>
            </a:pPr>
            <a:r>
              <a:rPr lang="en-US" sz="1600" b="1" spc="300" dirty="0">
                <a:solidFill>
                  <a:schemeClr val="bg1"/>
                </a:solidFill>
                <a:latin typeface="Myriad Pro" panose="020B0503030403020204" charset="0"/>
              </a:rPr>
              <a:t>Village Settlement Areas – </a:t>
            </a:r>
            <a:r>
              <a:rPr lang="en-US" sz="1600" b="1" spc="300" dirty="0">
                <a:solidFill>
                  <a:schemeClr val="bg1"/>
                </a:solidFill>
                <a:latin typeface="Myriad Pro" panose="020B0503030403020204" charset="0"/>
              </a:rPr>
              <a:t>Luton</a:t>
            </a:r>
            <a:endParaRPr lang="en-US" sz="1600" b="1" spc="300" dirty="0">
              <a:solidFill>
                <a:schemeClr val="bg1"/>
              </a:solidFill>
              <a:latin typeface="Myriad Pro" panose="020B0503030403020204" charset="0"/>
            </a:endParaRPr>
          </a:p>
        </p:txBody>
      </p:sp>
      <p:pic>
        <p:nvPicPr>
          <p:cNvPr id="13" name="Picture 12">
            <a:extLst>
              <a:ext uri="{FF2B5EF4-FFF2-40B4-BE49-F238E27FC236}">
                <a16:creationId xmlns="" xmlns:a16="http://schemas.microsoft.com/office/drawing/2014/main" id="{408F86A8-1F0E-4C7A-A458-0ECA071782ED}"/>
              </a:ext>
            </a:extLst>
          </p:cNvPr>
          <p:cNvPicPr>
            <a:picLocks noChangeAspect="1" noChangeArrowheads="1"/>
          </p:cNvPicPr>
          <p:nvPr/>
        </p:nvPicPr>
        <p:blipFill>
          <a:blip r:embed="rId2" cstate="print">
            <a:alphaModFix amt="5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304800" y="5967433"/>
            <a:ext cx="922078" cy="6233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430655" y="4495800"/>
            <a:ext cx="1219200" cy="338554"/>
          </a:xfrm>
          <a:prstGeom prst="rect">
            <a:avLst/>
          </a:prstGeom>
          <a:noFill/>
        </p:spPr>
        <p:txBody>
          <a:bodyPr wrap="square" rtlCol="0">
            <a:spAutoFit/>
          </a:bodyPr>
          <a:lstStyle/>
          <a:p>
            <a:r>
              <a:rPr lang="en-US" sz="1600" dirty="0">
                <a:ln w="3175">
                  <a:noFill/>
                </a:ln>
              </a:rPr>
              <a:t>3.7 ha</a:t>
            </a:r>
          </a:p>
        </p:txBody>
      </p:sp>
      <p:cxnSp>
        <p:nvCxnSpPr>
          <p:cNvPr id="5" name="Straight Arrow Connector 4"/>
          <p:cNvCxnSpPr/>
          <p:nvPr/>
        </p:nvCxnSpPr>
        <p:spPr>
          <a:xfrm flipH="1">
            <a:off x="6934200" y="4665077"/>
            <a:ext cx="496455" cy="593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3347" y="321861"/>
            <a:ext cx="5050653" cy="6536139"/>
          </a:xfrm>
          <a:prstGeom prst="rect">
            <a:avLst/>
          </a:prstGeom>
        </p:spPr>
      </p:pic>
      <p:sp>
        <p:nvSpPr>
          <p:cNvPr id="15" name="TextBox 14"/>
          <p:cNvSpPr txBox="1"/>
          <p:nvPr/>
        </p:nvSpPr>
        <p:spPr>
          <a:xfrm>
            <a:off x="7439590" y="4314825"/>
            <a:ext cx="1219200" cy="338554"/>
          </a:xfrm>
          <a:prstGeom prst="rect">
            <a:avLst/>
          </a:prstGeom>
          <a:noFill/>
        </p:spPr>
        <p:txBody>
          <a:bodyPr wrap="square" rtlCol="0">
            <a:spAutoFit/>
          </a:bodyPr>
          <a:lstStyle/>
          <a:p>
            <a:r>
              <a:rPr lang="en-US" sz="1600" dirty="0">
                <a:ln w="3175">
                  <a:noFill/>
                </a:ln>
              </a:rPr>
              <a:t>3.7 ha</a:t>
            </a:r>
          </a:p>
        </p:txBody>
      </p:sp>
      <p:cxnSp>
        <p:nvCxnSpPr>
          <p:cNvPr id="16" name="Straight Arrow Connector 15"/>
          <p:cNvCxnSpPr/>
          <p:nvPr/>
        </p:nvCxnSpPr>
        <p:spPr>
          <a:xfrm flipH="1">
            <a:off x="6943135" y="4484102"/>
            <a:ext cx="496455" cy="593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4422938" y="1911495"/>
            <a:ext cx="1825461" cy="923330"/>
          </a:xfrm>
          <a:prstGeom prst="rect">
            <a:avLst/>
          </a:prstGeom>
          <a:noFill/>
        </p:spPr>
        <p:txBody>
          <a:bodyPr wrap="square" rtlCol="0">
            <a:spAutoFit/>
          </a:bodyPr>
          <a:lstStyle/>
          <a:p>
            <a:r>
              <a:rPr lang="en-CA" sz="900" dirty="0"/>
              <a:t>OPA 20 </a:t>
            </a:r>
            <a:r>
              <a:rPr lang="en-CA" sz="900" dirty="0" smtClean="0"/>
              <a:t>Schedule ‘G’ </a:t>
            </a:r>
            <a:r>
              <a:rPr lang="en-CA" sz="900" dirty="0"/>
              <a:t>as </a:t>
            </a:r>
            <a:r>
              <a:rPr lang="en-CA" sz="900" dirty="0" smtClean="0"/>
              <a:t>circulated. </a:t>
            </a:r>
            <a:r>
              <a:rPr lang="en-CA" sz="900" dirty="0" smtClean="0"/>
              <a:t>Based on further submissions, it is recommended </a:t>
            </a:r>
            <a:r>
              <a:rPr lang="en-CA" sz="900" dirty="0"/>
              <a:t>that the </a:t>
            </a:r>
            <a:r>
              <a:rPr lang="en-CA" sz="900" dirty="0" smtClean="0"/>
              <a:t> lands</a:t>
            </a:r>
          </a:p>
          <a:p>
            <a:r>
              <a:rPr lang="en-CA" sz="900" dirty="0"/>
              <a:t>r</a:t>
            </a:r>
            <a:r>
              <a:rPr lang="en-CA" sz="900" dirty="0" smtClean="0"/>
              <a:t>emain in the Settlement Area</a:t>
            </a:r>
          </a:p>
          <a:p>
            <a:r>
              <a:rPr lang="en-CA" sz="900" dirty="0" smtClean="0"/>
              <a:t>boundary</a:t>
            </a:r>
          </a:p>
          <a:p>
            <a:endParaRPr lang="en-CA" sz="900" dirty="0"/>
          </a:p>
        </p:txBody>
      </p:sp>
      <p:sp>
        <p:nvSpPr>
          <p:cNvPr id="19" name="6-Point Star 18"/>
          <p:cNvSpPr/>
          <p:nvPr/>
        </p:nvSpPr>
        <p:spPr>
          <a:xfrm>
            <a:off x="4183074" y="1911494"/>
            <a:ext cx="239864" cy="267371"/>
          </a:xfrm>
          <a:prstGeom prst="star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20" name="6-Point Star 19"/>
          <p:cNvSpPr/>
          <p:nvPr/>
        </p:nvSpPr>
        <p:spPr>
          <a:xfrm>
            <a:off x="6823203" y="4590714"/>
            <a:ext cx="239864" cy="267371"/>
          </a:xfrm>
          <a:prstGeom prst="star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559622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C9982E4-1D71-1E49-92AF-B662D6D541AA}"/>
              </a:ext>
            </a:extLst>
          </p:cNvPr>
          <p:cNvSpPr/>
          <p:nvPr/>
        </p:nvSpPr>
        <p:spPr>
          <a:xfrm>
            <a:off x="-30480" y="0"/>
            <a:ext cx="917448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peech Bubble: Rectangle 1">
            <a:extLst>
              <a:ext uri="{FF2B5EF4-FFF2-40B4-BE49-F238E27FC236}">
                <a16:creationId xmlns="" xmlns:a16="http://schemas.microsoft.com/office/drawing/2014/main" id="{04978617-BBEC-4F4A-B0F2-37ECAD70B121}"/>
              </a:ext>
            </a:extLst>
          </p:cNvPr>
          <p:cNvSpPr/>
          <p:nvPr/>
        </p:nvSpPr>
        <p:spPr>
          <a:xfrm rot="10800000" flipV="1">
            <a:off x="-30484" y="267248"/>
            <a:ext cx="6552055" cy="1942551"/>
          </a:xfrm>
          <a:prstGeom prst="wedgeRectCallout">
            <a:avLst>
              <a:gd name="adj1" fmla="val -21205"/>
              <a:gd name="adj2" fmla="val 6538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05E5D309-780F-4D2D-9443-2E77B3FE3925}"/>
              </a:ext>
            </a:extLst>
          </p:cNvPr>
          <p:cNvSpPr txBox="1"/>
          <p:nvPr/>
        </p:nvSpPr>
        <p:spPr>
          <a:xfrm>
            <a:off x="-205168" y="886361"/>
            <a:ext cx="3900868" cy="913070"/>
          </a:xfrm>
          <a:prstGeom prst="rect">
            <a:avLst/>
          </a:prstGeom>
          <a:noFill/>
          <a:effectLst/>
        </p:spPr>
        <p:txBody>
          <a:bodyPr wrap="square" rtlCol="0">
            <a:spAutoFit/>
          </a:bodyPr>
          <a:lstStyle/>
          <a:p>
            <a:pPr algn="ctr">
              <a:lnSpc>
                <a:spcPts val="3240"/>
              </a:lnSpc>
            </a:pPr>
            <a:r>
              <a:rPr lang="en-CA" sz="2800" b="1" spc="300" dirty="0">
                <a:solidFill>
                  <a:schemeClr val="bg1"/>
                </a:solidFill>
                <a:effectLst>
                  <a:outerShdw blurRad="38100" dist="38100" dir="2700000" algn="tl">
                    <a:srgbClr val="000000">
                      <a:alpha val="43137"/>
                    </a:srgbClr>
                  </a:outerShdw>
                </a:effectLst>
                <a:latin typeface="Myriad Pro" panose="020B0503030403020204" charset="0"/>
              </a:rPr>
              <a:t>OPA NO. 20</a:t>
            </a:r>
          </a:p>
          <a:p>
            <a:pPr algn="ctr">
              <a:lnSpc>
                <a:spcPts val="3240"/>
              </a:lnSpc>
            </a:pPr>
            <a:r>
              <a:rPr lang="en-CA" sz="2800" b="1" spc="300" dirty="0">
                <a:solidFill>
                  <a:schemeClr val="bg1"/>
                </a:solidFill>
                <a:effectLst>
                  <a:outerShdw blurRad="38100" dist="38100" dir="2700000" algn="tl">
                    <a:srgbClr val="000000">
                      <a:alpha val="43137"/>
                    </a:srgbClr>
                  </a:outerShdw>
                </a:effectLst>
                <a:latin typeface="Myriad Pro" panose="020B0503030403020204" charset="0"/>
              </a:rPr>
              <a:t>SCHEDULE ‘H’</a:t>
            </a:r>
          </a:p>
        </p:txBody>
      </p:sp>
      <p:sp>
        <p:nvSpPr>
          <p:cNvPr id="14" name="Rectangle 13">
            <a:extLst>
              <a:ext uri="{FF2B5EF4-FFF2-40B4-BE49-F238E27FC236}">
                <a16:creationId xmlns="" xmlns:a16="http://schemas.microsoft.com/office/drawing/2014/main" id="{44765BD6-F94F-4EAF-AB04-AD29464137B1}"/>
              </a:ext>
            </a:extLst>
          </p:cNvPr>
          <p:cNvSpPr/>
          <p:nvPr/>
        </p:nvSpPr>
        <p:spPr>
          <a:xfrm>
            <a:off x="457200" y="106997"/>
            <a:ext cx="8078345" cy="369332"/>
          </a:xfrm>
          <a:prstGeom prst="rect">
            <a:avLst/>
          </a:prstGeom>
        </p:spPr>
        <p:txBody>
          <a:bodyPr wrap="square">
            <a:spAutoFit/>
          </a:bodyPr>
          <a:lstStyle/>
          <a:p>
            <a:pPr defTabSz="931863">
              <a:tabLst>
                <a:tab pos="3946525" algn="ctr"/>
                <a:tab pos="7894638" algn="r"/>
              </a:tabLst>
            </a:pPr>
            <a:r>
              <a:rPr lang="en-US" sz="900" b="1" dirty="0">
                <a:solidFill>
                  <a:schemeClr val="bg1">
                    <a:lumMod val="85000"/>
                  </a:schemeClr>
                </a:solidFill>
                <a:latin typeface="Candara" panose="020E0502030303020204" pitchFamily="34" charset="0"/>
              </a:rPr>
              <a:t>Comprehensive Review &amp; Update	Statutory Public Meeting	December 16, 2021</a:t>
            </a:r>
          </a:p>
          <a:p>
            <a:pPr defTabSz="931863">
              <a:tabLst>
                <a:tab pos="3946525" algn="ctr"/>
                <a:tab pos="7894638" algn="r"/>
              </a:tabLst>
            </a:pPr>
            <a:r>
              <a:rPr lang="en-US" sz="900" b="1" dirty="0">
                <a:solidFill>
                  <a:schemeClr val="bg1">
                    <a:lumMod val="85000"/>
                  </a:schemeClr>
                </a:solidFill>
                <a:latin typeface="Candara" panose="020E0502030303020204" pitchFamily="34" charset="0"/>
              </a:rPr>
              <a:t>Township of Malahide Official Plan</a:t>
            </a:r>
          </a:p>
        </p:txBody>
      </p:sp>
      <p:sp>
        <p:nvSpPr>
          <p:cNvPr id="8" name="TextBox 7">
            <a:extLst>
              <a:ext uri="{FF2B5EF4-FFF2-40B4-BE49-F238E27FC236}">
                <a16:creationId xmlns="" xmlns:a16="http://schemas.microsoft.com/office/drawing/2014/main" id="{05E5D309-780F-4D2D-9443-2E77B3FE3925}"/>
              </a:ext>
            </a:extLst>
          </p:cNvPr>
          <p:cNvSpPr txBox="1"/>
          <p:nvPr/>
        </p:nvSpPr>
        <p:spPr>
          <a:xfrm>
            <a:off x="-30480" y="2209800"/>
            <a:ext cx="3916684" cy="913070"/>
          </a:xfrm>
          <a:prstGeom prst="rect">
            <a:avLst/>
          </a:prstGeom>
          <a:noFill/>
          <a:effectLst/>
        </p:spPr>
        <p:txBody>
          <a:bodyPr wrap="square" rtlCol="0">
            <a:spAutoFit/>
          </a:bodyPr>
          <a:lstStyle/>
          <a:p>
            <a:pPr algn="ctr">
              <a:lnSpc>
                <a:spcPts val="3240"/>
              </a:lnSpc>
            </a:pPr>
            <a:r>
              <a:rPr lang="en-US" sz="1600" b="1" spc="300" dirty="0">
                <a:solidFill>
                  <a:schemeClr val="bg1"/>
                </a:solidFill>
                <a:latin typeface="Myriad Pro" panose="020B0503030403020204" charset="0"/>
              </a:rPr>
              <a:t>Village Settlement Areas – Lyons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8286" y="381000"/>
            <a:ext cx="5005714" cy="6477984"/>
          </a:xfrm>
          <a:prstGeom prst="rect">
            <a:avLst/>
          </a:prstGeom>
        </p:spPr>
      </p:pic>
      <p:pic>
        <p:nvPicPr>
          <p:cNvPr id="13" name="Picture 12">
            <a:extLst>
              <a:ext uri="{FF2B5EF4-FFF2-40B4-BE49-F238E27FC236}">
                <a16:creationId xmlns="" xmlns:a16="http://schemas.microsoft.com/office/drawing/2014/main" id="{5A246A84-C3A3-4EC2-9EF2-EE4BDF9AAB32}"/>
              </a:ext>
            </a:extLst>
          </p:cNvPr>
          <p:cNvPicPr>
            <a:picLocks noChangeAspect="1" noChangeArrowheads="1"/>
          </p:cNvPicPr>
          <p:nvPr/>
        </p:nvPicPr>
        <p:blipFill>
          <a:blip r:embed="rId3" cstate="print">
            <a:alphaModFix amt="50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304800" y="5967433"/>
            <a:ext cx="922078" cy="6233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876800" y="2040523"/>
            <a:ext cx="1219200" cy="338554"/>
          </a:xfrm>
          <a:prstGeom prst="rect">
            <a:avLst/>
          </a:prstGeom>
          <a:noFill/>
        </p:spPr>
        <p:txBody>
          <a:bodyPr wrap="square" rtlCol="0">
            <a:spAutoFit/>
          </a:bodyPr>
          <a:lstStyle/>
          <a:p>
            <a:r>
              <a:rPr lang="en-US" sz="1600" dirty="0">
                <a:ln w="3175">
                  <a:noFill/>
                </a:ln>
              </a:rPr>
              <a:t>7.6 ha</a:t>
            </a:r>
          </a:p>
        </p:txBody>
      </p:sp>
      <p:cxnSp>
        <p:nvCxnSpPr>
          <p:cNvPr id="6" name="Straight Arrow Connector 5"/>
          <p:cNvCxnSpPr/>
          <p:nvPr/>
        </p:nvCxnSpPr>
        <p:spPr>
          <a:xfrm flipV="1">
            <a:off x="5562600" y="990602"/>
            <a:ext cx="1828800" cy="121919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5562600" y="2209800"/>
            <a:ext cx="1981200" cy="2514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8" name="Freeform 17"/>
          <p:cNvSpPr/>
          <p:nvPr/>
        </p:nvSpPr>
        <p:spPr>
          <a:xfrm>
            <a:off x="6779491" y="1339273"/>
            <a:ext cx="1228436" cy="1145309"/>
          </a:xfrm>
          <a:custGeom>
            <a:avLst/>
            <a:gdLst>
              <a:gd name="connsiteX0" fmla="*/ 0 w 1228436"/>
              <a:gd name="connsiteY0" fmla="*/ 249382 h 1145309"/>
              <a:gd name="connsiteX1" fmla="*/ 277091 w 1228436"/>
              <a:gd name="connsiteY1" fmla="*/ 1145309 h 1145309"/>
              <a:gd name="connsiteX2" fmla="*/ 1228436 w 1228436"/>
              <a:gd name="connsiteY2" fmla="*/ 886691 h 1145309"/>
              <a:gd name="connsiteX3" fmla="*/ 1052945 w 1228436"/>
              <a:gd name="connsiteY3" fmla="*/ 0 h 1145309"/>
              <a:gd name="connsiteX4" fmla="*/ 0 w 1228436"/>
              <a:gd name="connsiteY4" fmla="*/ 249382 h 1145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36" h="1145309">
                <a:moveTo>
                  <a:pt x="0" y="249382"/>
                </a:moveTo>
                <a:lnTo>
                  <a:pt x="277091" y="1145309"/>
                </a:lnTo>
                <a:lnTo>
                  <a:pt x="1228436" y="886691"/>
                </a:lnTo>
                <a:lnTo>
                  <a:pt x="1052945" y="0"/>
                </a:lnTo>
                <a:lnTo>
                  <a:pt x="0" y="24938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25187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C9982E4-1D71-1E49-92AF-B662D6D541AA}"/>
              </a:ext>
            </a:extLst>
          </p:cNvPr>
          <p:cNvSpPr/>
          <p:nvPr/>
        </p:nvSpPr>
        <p:spPr>
          <a:xfrm>
            <a:off x="-30480" y="0"/>
            <a:ext cx="917448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peech Bubble: Rectangle 1">
            <a:extLst>
              <a:ext uri="{FF2B5EF4-FFF2-40B4-BE49-F238E27FC236}">
                <a16:creationId xmlns="" xmlns:a16="http://schemas.microsoft.com/office/drawing/2014/main" id="{04978617-BBEC-4F4A-B0F2-37ECAD70B121}"/>
              </a:ext>
            </a:extLst>
          </p:cNvPr>
          <p:cNvSpPr/>
          <p:nvPr/>
        </p:nvSpPr>
        <p:spPr>
          <a:xfrm rot="10800000" flipV="1">
            <a:off x="-30484" y="267248"/>
            <a:ext cx="6552055" cy="1942551"/>
          </a:xfrm>
          <a:prstGeom prst="wedgeRectCallout">
            <a:avLst>
              <a:gd name="adj1" fmla="val -21205"/>
              <a:gd name="adj2" fmla="val 6538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05E5D309-780F-4D2D-9443-2E77B3FE3925}"/>
              </a:ext>
            </a:extLst>
          </p:cNvPr>
          <p:cNvSpPr txBox="1"/>
          <p:nvPr/>
        </p:nvSpPr>
        <p:spPr>
          <a:xfrm>
            <a:off x="-205168" y="886361"/>
            <a:ext cx="3900868" cy="913070"/>
          </a:xfrm>
          <a:prstGeom prst="rect">
            <a:avLst/>
          </a:prstGeom>
          <a:noFill/>
          <a:effectLst/>
        </p:spPr>
        <p:txBody>
          <a:bodyPr wrap="square" rtlCol="0">
            <a:spAutoFit/>
          </a:bodyPr>
          <a:lstStyle/>
          <a:p>
            <a:pPr algn="ctr">
              <a:lnSpc>
                <a:spcPts val="3240"/>
              </a:lnSpc>
            </a:pPr>
            <a:r>
              <a:rPr lang="en-CA" sz="2800" b="1" spc="300" dirty="0">
                <a:solidFill>
                  <a:schemeClr val="bg1"/>
                </a:solidFill>
                <a:effectLst>
                  <a:outerShdw blurRad="38100" dist="38100" dir="2700000" algn="tl">
                    <a:srgbClr val="000000">
                      <a:alpha val="43137"/>
                    </a:srgbClr>
                  </a:outerShdw>
                </a:effectLst>
                <a:latin typeface="Myriad Pro" panose="020B0503030403020204" charset="0"/>
              </a:rPr>
              <a:t>OPA NO. 20</a:t>
            </a:r>
          </a:p>
          <a:p>
            <a:pPr algn="ctr">
              <a:lnSpc>
                <a:spcPts val="3240"/>
              </a:lnSpc>
            </a:pPr>
            <a:r>
              <a:rPr lang="en-CA" sz="2800" b="1" spc="300" dirty="0">
                <a:solidFill>
                  <a:schemeClr val="bg1"/>
                </a:solidFill>
                <a:effectLst>
                  <a:outerShdw blurRad="38100" dist="38100" dir="2700000" algn="tl">
                    <a:srgbClr val="000000">
                      <a:alpha val="43137"/>
                    </a:srgbClr>
                  </a:outerShdw>
                </a:effectLst>
                <a:latin typeface="Myriad Pro" panose="020B0503030403020204" charset="0"/>
              </a:rPr>
              <a:t>SCHEDULE ‘I’</a:t>
            </a:r>
          </a:p>
        </p:txBody>
      </p:sp>
      <p:sp>
        <p:nvSpPr>
          <p:cNvPr id="14" name="Rectangle 13">
            <a:extLst>
              <a:ext uri="{FF2B5EF4-FFF2-40B4-BE49-F238E27FC236}">
                <a16:creationId xmlns="" xmlns:a16="http://schemas.microsoft.com/office/drawing/2014/main" id="{44765BD6-F94F-4EAF-AB04-AD29464137B1}"/>
              </a:ext>
            </a:extLst>
          </p:cNvPr>
          <p:cNvSpPr/>
          <p:nvPr/>
        </p:nvSpPr>
        <p:spPr>
          <a:xfrm>
            <a:off x="457200" y="106997"/>
            <a:ext cx="8078345" cy="369332"/>
          </a:xfrm>
          <a:prstGeom prst="rect">
            <a:avLst/>
          </a:prstGeom>
        </p:spPr>
        <p:txBody>
          <a:bodyPr wrap="square">
            <a:spAutoFit/>
          </a:bodyPr>
          <a:lstStyle/>
          <a:p>
            <a:pPr defTabSz="931863">
              <a:tabLst>
                <a:tab pos="3946525" algn="ctr"/>
                <a:tab pos="7894638" algn="r"/>
              </a:tabLst>
            </a:pPr>
            <a:r>
              <a:rPr lang="en-US" sz="900" b="1" dirty="0">
                <a:solidFill>
                  <a:schemeClr val="bg1">
                    <a:lumMod val="85000"/>
                  </a:schemeClr>
                </a:solidFill>
                <a:latin typeface="Candara" panose="020E0502030303020204" pitchFamily="34" charset="0"/>
              </a:rPr>
              <a:t>Comprehensive Review &amp; Update	Statutory Public Meeting	December 16, 2021</a:t>
            </a:r>
          </a:p>
          <a:p>
            <a:pPr defTabSz="931863">
              <a:tabLst>
                <a:tab pos="3946525" algn="ctr"/>
                <a:tab pos="7894638" algn="r"/>
              </a:tabLst>
            </a:pPr>
            <a:r>
              <a:rPr lang="en-US" sz="900" b="1" dirty="0">
                <a:solidFill>
                  <a:schemeClr val="bg1">
                    <a:lumMod val="85000"/>
                  </a:schemeClr>
                </a:solidFill>
                <a:latin typeface="Candara" panose="020E0502030303020204" pitchFamily="34" charset="0"/>
              </a:rPr>
              <a:t>Township of Malahide Official Plan</a:t>
            </a:r>
          </a:p>
        </p:txBody>
      </p:sp>
      <p:sp>
        <p:nvSpPr>
          <p:cNvPr id="8" name="TextBox 7">
            <a:extLst>
              <a:ext uri="{FF2B5EF4-FFF2-40B4-BE49-F238E27FC236}">
                <a16:creationId xmlns="" xmlns:a16="http://schemas.microsoft.com/office/drawing/2014/main" id="{05E5D309-780F-4D2D-9443-2E77B3FE3925}"/>
              </a:ext>
            </a:extLst>
          </p:cNvPr>
          <p:cNvSpPr txBox="1"/>
          <p:nvPr/>
        </p:nvSpPr>
        <p:spPr>
          <a:xfrm>
            <a:off x="-30480" y="2209800"/>
            <a:ext cx="3916684" cy="913070"/>
          </a:xfrm>
          <a:prstGeom prst="rect">
            <a:avLst/>
          </a:prstGeom>
          <a:noFill/>
          <a:effectLst/>
        </p:spPr>
        <p:txBody>
          <a:bodyPr wrap="square" rtlCol="0">
            <a:spAutoFit/>
          </a:bodyPr>
          <a:lstStyle/>
          <a:p>
            <a:pPr algn="ctr">
              <a:lnSpc>
                <a:spcPts val="3240"/>
              </a:lnSpc>
            </a:pPr>
            <a:r>
              <a:rPr lang="en-US" sz="1600" b="1" spc="300" dirty="0">
                <a:solidFill>
                  <a:schemeClr val="bg1"/>
                </a:solidFill>
                <a:latin typeface="Myriad Pro" panose="020B0503030403020204" charset="0"/>
              </a:rPr>
              <a:t>Village Settlement Areas – Mount Salem</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8016" y="371297"/>
            <a:ext cx="5012453" cy="6486703"/>
          </a:xfrm>
          <a:prstGeom prst="rect">
            <a:avLst/>
          </a:prstGeom>
        </p:spPr>
      </p:pic>
      <p:pic>
        <p:nvPicPr>
          <p:cNvPr id="13" name="Picture 12">
            <a:extLst>
              <a:ext uri="{FF2B5EF4-FFF2-40B4-BE49-F238E27FC236}">
                <a16:creationId xmlns="" xmlns:a16="http://schemas.microsoft.com/office/drawing/2014/main" id="{6BA05037-7BAD-4526-8EAA-48C13900B1F6}"/>
              </a:ext>
            </a:extLst>
          </p:cNvPr>
          <p:cNvPicPr>
            <a:picLocks noChangeAspect="1" noChangeArrowheads="1"/>
          </p:cNvPicPr>
          <p:nvPr/>
        </p:nvPicPr>
        <p:blipFill>
          <a:blip r:embed="rId3" cstate="print">
            <a:alphaModFix amt="50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304800" y="5967433"/>
            <a:ext cx="922078" cy="6233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679413" y="3623923"/>
            <a:ext cx="1219200" cy="338554"/>
          </a:xfrm>
          <a:prstGeom prst="rect">
            <a:avLst/>
          </a:prstGeom>
          <a:noFill/>
        </p:spPr>
        <p:txBody>
          <a:bodyPr wrap="square" rtlCol="0">
            <a:spAutoFit/>
          </a:bodyPr>
          <a:lstStyle/>
          <a:p>
            <a:r>
              <a:rPr lang="en-US" sz="1600" dirty="0">
                <a:ln w="3175">
                  <a:noFill/>
                </a:ln>
              </a:rPr>
              <a:t>20.9 ha</a:t>
            </a:r>
          </a:p>
        </p:txBody>
      </p:sp>
      <p:cxnSp>
        <p:nvCxnSpPr>
          <p:cNvPr id="5" name="Straight Arrow Connector 4"/>
          <p:cNvCxnSpPr/>
          <p:nvPr/>
        </p:nvCxnSpPr>
        <p:spPr>
          <a:xfrm flipH="1" flipV="1">
            <a:off x="6521572" y="1799432"/>
            <a:ext cx="1157841" cy="199376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H="1" flipV="1">
            <a:off x="7391400" y="2362200"/>
            <a:ext cx="288013" cy="143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a:stCxn id="9" idx="1"/>
          </p:cNvCxnSpPr>
          <p:nvPr/>
        </p:nvCxnSpPr>
        <p:spPr>
          <a:xfrm flipH="1">
            <a:off x="6172200" y="3793200"/>
            <a:ext cx="1507213" cy="550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a:off x="5257800" y="3793200"/>
            <a:ext cx="2421614" cy="626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49566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C9982E4-1D71-1E49-92AF-B662D6D541AA}"/>
              </a:ext>
            </a:extLst>
          </p:cNvPr>
          <p:cNvSpPr/>
          <p:nvPr/>
        </p:nvSpPr>
        <p:spPr>
          <a:xfrm>
            <a:off x="-30480" y="0"/>
            <a:ext cx="917448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peech Bubble: Rectangle 1">
            <a:extLst>
              <a:ext uri="{FF2B5EF4-FFF2-40B4-BE49-F238E27FC236}">
                <a16:creationId xmlns="" xmlns:a16="http://schemas.microsoft.com/office/drawing/2014/main" id="{04978617-BBEC-4F4A-B0F2-37ECAD70B121}"/>
              </a:ext>
            </a:extLst>
          </p:cNvPr>
          <p:cNvSpPr/>
          <p:nvPr/>
        </p:nvSpPr>
        <p:spPr>
          <a:xfrm rot="10800000" flipV="1">
            <a:off x="-30484" y="267248"/>
            <a:ext cx="6552055" cy="1942551"/>
          </a:xfrm>
          <a:prstGeom prst="wedgeRectCallout">
            <a:avLst>
              <a:gd name="adj1" fmla="val -21205"/>
              <a:gd name="adj2" fmla="val 6538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05E5D309-780F-4D2D-9443-2E77B3FE3925}"/>
              </a:ext>
            </a:extLst>
          </p:cNvPr>
          <p:cNvSpPr txBox="1"/>
          <p:nvPr/>
        </p:nvSpPr>
        <p:spPr>
          <a:xfrm>
            <a:off x="-205168" y="886361"/>
            <a:ext cx="3900868" cy="913070"/>
          </a:xfrm>
          <a:prstGeom prst="rect">
            <a:avLst/>
          </a:prstGeom>
          <a:noFill/>
          <a:effectLst/>
        </p:spPr>
        <p:txBody>
          <a:bodyPr wrap="square" rtlCol="0">
            <a:spAutoFit/>
          </a:bodyPr>
          <a:lstStyle/>
          <a:p>
            <a:pPr algn="ctr">
              <a:lnSpc>
                <a:spcPts val="3240"/>
              </a:lnSpc>
            </a:pPr>
            <a:r>
              <a:rPr lang="en-CA" sz="2800" b="1" spc="300" dirty="0">
                <a:solidFill>
                  <a:schemeClr val="bg1"/>
                </a:solidFill>
                <a:effectLst>
                  <a:outerShdw blurRad="38100" dist="38100" dir="2700000" algn="tl">
                    <a:srgbClr val="000000">
                      <a:alpha val="43137"/>
                    </a:srgbClr>
                  </a:outerShdw>
                </a:effectLst>
                <a:latin typeface="Myriad Pro" panose="020B0503030403020204" charset="0"/>
              </a:rPr>
              <a:t>OPA NO. 20</a:t>
            </a:r>
          </a:p>
          <a:p>
            <a:pPr algn="ctr">
              <a:lnSpc>
                <a:spcPts val="3240"/>
              </a:lnSpc>
            </a:pPr>
            <a:r>
              <a:rPr lang="en-CA" sz="2800" b="1" spc="300" dirty="0">
                <a:solidFill>
                  <a:schemeClr val="bg1"/>
                </a:solidFill>
                <a:effectLst>
                  <a:outerShdw blurRad="38100" dist="38100" dir="2700000" algn="tl">
                    <a:srgbClr val="000000">
                      <a:alpha val="43137"/>
                    </a:srgbClr>
                  </a:outerShdw>
                </a:effectLst>
                <a:latin typeface="Myriad Pro" panose="020B0503030403020204" charset="0"/>
              </a:rPr>
              <a:t>SCHEDULE ‘J’</a:t>
            </a:r>
          </a:p>
        </p:txBody>
      </p:sp>
      <p:sp>
        <p:nvSpPr>
          <p:cNvPr id="14" name="Rectangle 13">
            <a:extLst>
              <a:ext uri="{FF2B5EF4-FFF2-40B4-BE49-F238E27FC236}">
                <a16:creationId xmlns="" xmlns:a16="http://schemas.microsoft.com/office/drawing/2014/main" id="{44765BD6-F94F-4EAF-AB04-AD29464137B1}"/>
              </a:ext>
            </a:extLst>
          </p:cNvPr>
          <p:cNvSpPr/>
          <p:nvPr/>
        </p:nvSpPr>
        <p:spPr>
          <a:xfrm>
            <a:off x="457200" y="106997"/>
            <a:ext cx="8078345" cy="369332"/>
          </a:xfrm>
          <a:prstGeom prst="rect">
            <a:avLst/>
          </a:prstGeom>
        </p:spPr>
        <p:txBody>
          <a:bodyPr wrap="square">
            <a:spAutoFit/>
          </a:bodyPr>
          <a:lstStyle/>
          <a:p>
            <a:pPr defTabSz="931863">
              <a:tabLst>
                <a:tab pos="3946525" algn="ctr"/>
                <a:tab pos="7894638" algn="r"/>
              </a:tabLst>
            </a:pPr>
            <a:r>
              <a:rPr lang="en-US" sz="900" b="1" dirty="0">
                <a:solidFill>
                  <a:schemeClr val="bg1">
                    <a:lumMod val="85000"/>
                  </a:schemeClr>
                </a:solidFill>
                <a:latin typeface="Candara" panose="020E0502030303020204" pitchFamily="34" charset="0"/>
              </a:rPr>
              <a:t>Comprehensive Review &amp; Update	Statutory Public Meeting	December 16, 2021</a:t>
            </a:r>
          </a:p>
          <a:p>
            <a:pPr defTabSz="931863">
              <a:tabLst>
                <a:tab pos="3946525" algn="ctr"/>
                <a:tab pos="7894638" algn="r"/>
              </a:tabLst>
            </a:pPr>
            <a:r>
              <a:rPr lang="en-US" sz="900" b="1" dirty="0">
                <a:solidFill>
                  <a:schemeClr val="bg1">
                    <a:lumMod val="85000"/>
                  </a:schemeClr>
                </a:solidFill>
                <a:latin typeface="Candara" panose="020E0502030303020204" pitchFamily="34" charset="0"/>
              </a:rPr>
              <a:t>Township of Malahide Official Plan</a:t>
            </a:r>
          </a:p>
        </p:txBody>
      </p:sp>
      <p:sp>
        <p:nvSpPr>
          <p:cNvPr id="8" name="TextBox 7">
            <a:extLst>
              <a:ext uri="{FF2B5EF4-FFF2-40B4-BE49-F238E27FC236}">
                <a16:creationId xmlns="" xmlns:a16="http://schemas.microsoft.com/office/drawing/2014/main" id="{05E5D309-780F-4D2D-9443-2E77B3FE3925}"/>
              </a:ext>
            </a:extLst>
          </p:cNvPr>
          <p:cNvSpPr txBox="1"/>
          <p:nvPr/>
        </p:nvSpPr>
        <p:spPr>
          <a:xfrm>
            <a:off x="-30480" y="2209800"/>
            <a:ext cx="3916684" cy="913070"/>
          </a:xfrm>
          <a:prstGeom prst="rect">
            <a:avLst/>
          </a:prstGeom>
          <a:noFill/>
          <a:effectLst/>
        </p:spPr>
        <p:txBody>
          <a:bodyPr wrap="square" rtlCol="0">
            <a:spAutoFit/>
          </a:bodyPr>
          <a:lstStyle/>
          <a:p>
            <a:pPr algn="ctr">
              <a:lnSpc>
                <a:spcPts val="3240"/>
              </a:lnSpc>
            </a:pPr>
            <a:r>
              <a:rPr lang="en-US" sz="1600" b="1" spc="300" dirty="0">
                <a:solidFill>
                  <a:schemeClr val="bg1"/>
                </a:solidFill>
                <a:latin typeface="Myriad Pro" panose="020B0503030403020204" charset="0"/>
              </a:rPr>
              <a:t>Village Settlement Areas –Orwell</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1" y="371296"/>
            <a:ext cx="5035668" cy="6516747"/>
          </a:xfrm>
          <a:prstGeom prst="rect">
            <a:avLst/>
          </a:prstGeom>
        </p:spPr>
      </p:pic>
      <p:pic>
        <p:nvPicPr>
          <p:cNvPr id="13" name="Picture 12">
            <a:extLst>
              <a:ext uri="{FF2B5EF4-FFF2-40B4-BE49-F238E27FC236}">
                <a16:creationId xmlns="" xmlns:a16="http://schemas.microsoft.com/office/drawing/2014/main" id="{E1BFFAC2-800E-4B94-B40C-B597D0098004}"/>
              </a:ext>
            </a:extLst>
          </p:cNvPr>
          <p:cNvPicPr>
            <a:picLocks noChangeAspect="1" noChangeArrowheads="1"/>
          </p:cNvPicPr>
          <p:nvPr/>
        </p:nvPicPr>
        <p:blipFill>
          <a:blip r:embed="rId3" cstate="print">
            <a:alphaModFix amt="50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304800" y="5967433"/>
            <a:ext cx="922078" cy="6233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543800" y="3460392"/>
            <a:ext cx="1219200" cy="338554"/>
          </a:xfrm>
          <a:prstGeom prst="rect">
            <a:avLst/>
          </a:prstGeom>
          <a:noFill/>
        </p:spPr>
        <p:txBody>
          <a:bodyPr wrap="square" rtlCol="0">
            <a:spAutoFit/>
          </a:bodyPr>
          <a:lstStyle/>
          <a:p>
            <a:r>
              <a:rPr lang="en-US" sz="1600" dirty="0">
                <a:ln w="3175">
                  <a:noFill/>
                </a:ln>
              </a:rPr>
              <a:t>4.6 ha</a:t>
            </a:r>
          </a:p>
        </p:txBody>
      </p:sp>
      <p:cxnSp>
        <p:nvCxnSpPr>
          <p:cNvPr id="5" name="Straight Arrow Connector 4"/>
          <p:cNvCxnSpPr/>
          <p:nvPr/>
        </p:nvCxnSpPr>
        <p:spPr>
          <a:xfrm flipH="1">
            <a:off x="7010400" y="3629669"/>
            <a:ext cx="533400" cy="16927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01269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C9982E4-1D71-1E49-92AF-B662D6D541AA}"/>
              </a:ext>
            </a:extLst>
          </p:cNvPr>
          <p:cNvSpPr/>
          <p:nvPr/>
        </p:nvSpPr>
        <p:spPr>
          <a:xfrm>
            <a:off x="-30480" y="0"/>
            <a:ext cx="917448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peech Bubble: Rectangle 1">
            <a:extLst>
              <a:ext uri="{FF2B5EF4-FFF2-40B4-BE49-F238E27FC236}">
                <a16:creationId xmlns="" xmlns:a16="http://schemas.microsoft.com/office/drawing/2014/main" id="{04978617-BBEC-4F4A-B0F2-37ECAD70B121}"/>
              </a:ext>
            </a:extLst>
          </p:cNvPr>
          <p:cNvSpPr/>
          <p:nvPr/>
        </p:nvSpPr>
        <p:spPr>
          <a:xfrm rot="10800000" flipV="1">
            <a:off x="-30484" y="267248"/>
            <a:ext cx="6552055" cy="1942551"/>
          </a:xfrm>
          <a:prstGeom prst="wedgeRectCallout">
            <a:avLst>
              <a:gd name="adj1" fmla="val -21205"/>
              <a:gd name="adj2" fmla="val 6538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05E5D309-780F-4D2D-9443-2E77B3FE3925}"/>
              </a:ext>
            </a:extLst>
          </p:cNvPr>
          <p:cNvSpPr txBox="1"/>
          <p:nvPr/>
        </p:nvSpPr>
        <p:spPr>
          <a:xfrm>
            <a:off x="-205168" y="886361"/>
            <a:ext cx="3900868" cy="913070"/>
          </a:xfrm>
          <a:prstGeom prst="rect">
            <a:avLst/>
          </a:prstGeom>
          <a:noFill/>
          <a:effectLst/>
        </p:spPr>
        <p:txBody>
          <a:bodyPr wrap="square" rtlCol="0">
            <a:spAutoFit/>
          </a:bodyPr>
          <a:lstStyle/>
          <a:p>
            <a:pPr algn="ctr">
              <a:lnSpc>
                <a:spcPts val="3240"/>
              </a:lnSpc>
            </a:pPr>
            <a:r>
              <a:rPr lang="en-CA" sz="2800" b="1" spc="300" dirty="0">
                <a:solidFill>
                  <a:schemeClr val="bg1"/>
                </a:solidFill>
                <a:effectLst>
                  <a:outerShdw blurRad="38100" dist="38100" dir="2700000" algn="tl">
                    <a:srgbClr val="000000">
                      <a:alpha val="43137"/>
                    </a:srgbClr>
                  </a:outerShdw>
                </a:effectLst>
                <a:latin typeface="Myriad Pro" panose="020B0503030403020204" charset="0"/>
              </a:rPr>
              <a:t>OPA NO. 20</a:t>
            </a:r>
          </a:p>
          <a:p>
            <a:pPr algn="ctr">
              <a:lnSpc>
                <a:spcPts val="3240"/>
              </a:lnSpc>
            </a:pPr>
            <a:r>
              <a:rPr lang="en-CA" sz="2800" b="1" spc="300" dirty="0">
                <a:solidFill>
                  <a:schemeClr val="bg1"/>
                </a:solidFill>
                <a:effectLst>
                  <a:outerShdw blurRad="38100" dist="38100" dir="2700000" algn="tl">
                    <a:srgbClr val="000000">
                      <a:alpha val="43137"/>
                    </a:srgbClr>
                  </a:outerShdw>
                </a:effectLst>
                <a:latin typeface="Myriad Pro" panose="020B0503030403020204" charset="0"/>
              </a:rPr>
              <a:t>SCHEDULE ‘K’</a:t>
            </a:r>
          </a:p>
        </p:txBody>
      </p:sp>
      <p:sp>
        <p:nvSpPr>
          <p:cNvPr id="14" name="Rectangle 13">
            <a:extLst>
              <a:ext uri="{FF2B5EF4-FFF2-40B4-BE49-F238E27FC236}">
                <a16:creationId xmlns="" xmlns:a16="http://schemas.microsoft.com/office/drawing/2014/main" id="{44765BD6-F94F-4EAF-AB04-AD29464137B1}"/>
              </a:ext>
            </a:extLst>
          </p:cNvPr>
          <p:cNvSpPr/>
          <p:nvPr/>
        </p:nvSpPr>
        <p:spPr>
          <a:xfrm>
            <a:off x="457200" y="106997"/>
            <a:ext cx="8078345" cy="369332"/>
          </a:xfrm>
          <a:prstGeom prst="rect">
            <a:avLst/>
          </a:prstGeom>
        </p:spPr>
        <p:txBody>
          <a:bodyPr wrap="square">
            <a:spAutoFit/>
          </a:bodyPr>
          <a:lstStyle/>
          <a:p>
            <a:pPr defTabSz="931863">
              <a:tabLst>
                <a:tab pos="3946525" algn="ctr"/>
                <a:tab pos="7894638" algn="r"/>
              </a:tabLst>
            </a:pPr>
            <a:r>
              <a:rPr lang="en-US" sz="900" b="1" dirty="0">
                <a:solidFill>
                  <a:schemeClr val="bg1">
                    <a:lumMod val="85000"/>
                  </a:schemeClr>
                </a:solidFill>
                <a:latin typeface="Candara" panose="020E0502030303020204" pitchFamily="34" charset="0"/>
              </a:rPr>
              <a:t>Comprehensive Review &amp; Update	Statutory Public Meeting	December 16, 2021</a:t>
            </a:r>
          </a:p>
          <a:p>
            <a:pPr defTabSz="931863">
              <a:tabLst>
                <a:tab pos="3946525" algn="ctr"/>
                <a:tab pos="7894638" algn="r"/>
              </a:tabLst>
            </a:pPr>
            <a:r>
              <a:rPr lang="en-US" sz="900" b="1" dirty="0">
                <a:solidFill>
                  <a:schemeClr val="bg1">
                    <a:lumMod val="85000"/>
                  </a:schemeClr>
                </a:solidFill>
                <a:latin typeface="Candara" panose="020E0502030303020204" pitchFamily="34" charset="0"/>
              </a:rPr>
              <a:t>Township of Malahide Official Plan</a:t>
            </a:r>
          </a:p>
        </p:txBody>
      </p:sp>
      <p:sp>
        <p:nvSpPr>
          <p:cNvPr id="8" name="TextBox 7">
            <a:extLst>
              <a:ext uri="{FF2B5EF4-FFF2-40B4-BE49-F238E27FC236}">
                <a16:creationId xmlns="" xmlns:a16="http://schemas.microsoft.com/office/drawing/2014/main" id="{05E5D309-780F-4D2D-9443-2E77B3FE3925}"/>
              </a:ext>
            </a:extLst>
          </p:cNvPr>
          <p:cNvSpPr txBox="1"/>
          <p:nvPr/>
        </p:nvSpPr>
        <p:spPr>
          <a:xfrm>
            <a:off x="-30480" y="2209800"/>
            <a:ext cx="3916684" cy="860172"/>
          </a:xfrm>
          <a:prstGeom prst="rect">
            <a:avLst/>
          </a:prstGeom>
          <a:noFill/>
          <a:effectLst/>
        </p:spPr>
        <p:txBody>
          <a:bodyPr wrap="square" rtlCol="0">
            <a:spAutoFit/>
          </a:bodyPr>
          <a:lstStyle/>
          <a:p>
            <a:pPr algn="ctr">
              <a:lnSpc>
                <a:spcPts val="3240"/>
              </a:lnSpc>
            </a:pPr>
            <a:r>
              <a:rPr lang="en-US" sz="1600" b="1" spc="300" dirty="0">
                <a:solidFill>
                  <a:schemeClr val="bg1"/>
                </a:solidFill>
                <a:latin typeface="Myriad Pro" panose="020B0503030403020204" charset="0"/>
              </a:rPr>
              <a:t>Village Settlement Areas –South Gore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9028" y="371297"/>
            <a:ext cx="5012453" cy="6486703"/>
          </a:xfrm>
          <a:prstGeom prst="rect">
            <a:avLst/>
          </a:prstGeom>
        </p:spPr>
      </p:pic>
      <p:pic>
        <p:nvPicPr>
          <p:cNvPr id="13" name="Picture 12">
            <a:extLst>
              <a:ext uri="{FF2B5EF4-FFF2-40B4-BE49-F238E27FC236}">
                <a16:creationId xmlns="" xmlns:a16="http://schemas.microsoft.com/office/drawing/2014/main" id="{6E577E3D-4730-4593-B19C-A24EC969E459}"/>
              </a:ext>
            </a:extLst>
          </p:cNvPr>
          <p:cNvPicPr>
            <a:picLocks noChangeAspect="1" noChangeArrowheads="1"/>
          </p:cNvPicPr>
          <p:nvPr/>
        </p:nvPicPr>
        <p:blipFill>
          <a:blip r:embed="rId3" cstate="print">
            <a:alphaModFix amt="50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304800" y="5967433"/>
            <a:ext cx="922078" cy="6233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153400" y="3962400"/>
            <a:ext cx="838200" cy="338554"/>
          </a:xfrm>
          <a:prstGeom prst="rect">
            <a:avLst/>
          </a:prstGeom>
          <a:noFill/>
        </p:spPr>
        <p:txBody>
          <a:bodyPr wrap="square" rtlCol="0">
            <a:spAutoFit/>
          </a:bodyPr>
          <a:lstStyle/>
          <a:p>
            <a:r>
              <a:rPr lang="en-US" sz="1600" dirty="0">
                <a:ln w="3175">
                  <a:noFill/>
                </a:ln>
              </a:rPr>
              <a:t>2.9 ha</a:t>
            </a:r>
          </a:p>
        </p:txBody>
      </p:sp>
      <p:cxnSp>
        <p:nvCxnSpPr>
          <p:cNvPr id="5" name="Straight Arrow Connector 4"/>
          <p:cNvCxnSpPr/>
          <p:nvPr/>
        </p:nvCxnSpPr>
        <p:spPr>
          <a:xfrm flipH="1" flipV="1">
            <a:off x="7391400" y="2590800"/>
            <a:ext cx="762000" cy="154087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a:off x="7543800" y="4131677"/>
            <a:ext cx="609600" cy="593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H="1">
            <a:off x="6324600" y="4131677"/>
            <a:ext cx="1828800" cy="9737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1192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C9982E4-1D71-1E49-92AF-B662D6D541AA}"/>
              </a:ext>
            </a:extLst>
          </p:cNvPr>
          <p:cNvSpPr/>
          <p:nvPr/>
        </p:nvSpPr>
        <p:spPr>
          <a:xfrm>
            <a:off x="-30480" y="0"/>
            <a:ext cx="917448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peech Bubble: Rectangle 1">
            <a:extLst>
              <a:ext uri="{FF2B5EF4-FFF2-40B4-BE49-F238E27FC236}">
                <a16:creationId xmlns="" xmlns:a16="http://schemas.microsoft.com/office/drawing/2014/main" id="{04978617-BBEC-4F4A-B0F2-37ECAD70B121}"/>
              </a:ext>
            </a:extLst>
          </p:cNvPr>
          <p:cNvSpPr/>
          <p:nvPr/>
        </p:nvSpPr>
        <p:spPr>
          <a:xfrm rot="10800000" flipV="1">
            <a:off x="-30484" y="267248"/>
            <a:ext cx="6552055" cy="1942551"/>
          </a:xfrm>
          <a:prstGeom prst="wedgeRectCallout">
            <a:avLst>
              <a:gd name="adj1" fmla="val -21205"/>
              <a:gd name="adj2" fmla="val 6538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05E5D309-780F-4D2D-9443-2E77B3FE3925}"/>
              </a:ext>
            </a:extLst>
          </p:cNvPr>
          <p:cNvSpPr txBox="1"/>
          <p:nvPr/>
        </p:nvSpPr>
        <p:spPr>
          <a:xfrm>
            <a:off x="-205168" y="886361"/>
            <a:ext cx="3900868" cy="913070"/>
          </a:xfrm>
          <a:prstGeom prst="rect">
            <a:avLst/>
          </a:prstGeom>
          <a:noFill/>
          <a:effectLst/>
        </p:spPr>
        <p:txBody>
          <a:bodyPr wrap="square" rtlCol="0">
            <a:spAutoFit/>
          </a:bodyPr>
          <a:lstStyle/>
          <a:p>
            <a:pPr algn="ctr">
              <a:lnSpc>
                <a:spcPts val="3240"/>
              </a:lnSpc>
            </a:pPr>
            <a:r>
              <a:rPr lang="en-CA" sz="2800" b="1" spc="300" dirty="0">
                <a:solidFill>
                  <a:schemeClr val="bg1"/>
                </a:solidFill>
                <a:effectLst>
                  <a:outerShdw blurRad="38100" dist="38100" dir="2700000" algn="tl">
                    <a:srgbClr val="000000">
                      <a:alpha val="43137"/>
                    </a:srgbClr>
                  </a:outerShdw>
                </a:effectLst>
                <a:latin typeface="Myriad Pro" panose="020B0503030403020204" charset="0"/>
              </a:rPr>
              <a:t>OPA NO. 20</a:t>
            </a:r>
          </a:p>
          <a:p>
            <a:pPr algn="ctr">
              <a:lnSpc>
                <a:spcPts val="3240"/>
              </a:lnSpc>
            </a:pPr>
            <a:r>
              <a:rPr lang="en-CA" sz="2800" b="1" spc="300" dirty="0">
                <a:solidFill>
                  <a:schemeClr val="bg1"/>
                </a:solidFill>
                <a:effectLst>
                  <a:outerShdw blurRad="38100" dist="38100" dir="2700000" algn="tl">
                    <a:srgbClr val="000000">
                      <a:alpha val="43137"/>
                    </a:srgbClr>
                  </a:outerShdw>
                </a:effectLst>
                <a:latin typeface="Myriad Pro" panose="020B0503030403020204" charset="0"/>
              </a:rPr>
              <a:t>SCHEDULE ‘L’</a:t>
            </a:r>
          </a:p>
        </p:txBody>
      </p:sp>
      <p:sp>
        <p:nvSpPr>
          <p:cNvPr id="14" name="Rectangle 13">
            <a:extLst>
              <a:ext uri="{FF2B5EF4-FFF2-40B4-BE49-F238E27FC236}">
                <a16:creationId xmlns="" xmlns:a16="http://schemas.microsoft.com/office/drawing/2014/main" id="{44765BD6-F94F-4EAF-AB04-AD29464137B1}"/>
              </a:ext>
            </a:extLst>
          </p:cNvPr>
          <p:cNvSpPr/>
          <p:nvPr/>
        </p:nvSpPr>
        <p:spPr>
          <a:xfrm>
            <a:off x="457200" y="106997"/>
            <a:ext cx="8078345" cy="369332"/>
          </a:xfrm>
          <a:prstGeom prst="rect">
            <a:avLst/>
          </a:prstGeom>
        </p:spPr>
        <p:txBody>
          <a:bodyPr wrap="square">
            <a:spAutoFit/>
          </a:bodyPr>
          <a:lstStyle/>
          <a:p>
            <a:pPr defTabSz="931863">
              <a:tabLst>
                <a:tab pos="3946525" algn="ctr"/>
                <a:tab pos="7894638" algn="r"/>
              </a:tabLst>
            </a:pPr>
            <a:r>
              <a:rPr lang="en-US" sz="900" b="1" dirty="0">
                <a:solidFill>
                  <a:schemeClr val="bg1">
                    <a:lumMod val="85000"/>
                  </a:schemeClr>
                </a:solidFill>
                <a:latin typeface="Candara" panose="020E0502030303020204" pitchFamily="34" charset="0"/>
              </a:rPr>
              <a:t>Comprehensive Review &amp; Update	Statutory Public Meeting	December 16, 2021</a:t>
            </a:r>
          </a:p>
          <a:p>
            <a:pPr defTabSz="931863">
              <a:tabLst>
                <a:tab pos="3946525" algn="ctr"/>
                <a:tab pos="7894638" algn="r"/>
              </a:tabLst>
            </a:pPr>
            <a:r>
              <a:rPr lang="en-US" sz="900" b="1" dirty="0">
                <a:solidFill>
                  <a:schemeClr val="bg1">
                    <a:lumMod val="85000"/>
                  </a:schemeClr>
                </a:solidFill>
                <a:latin typeface="Candara" panose="020E0502030303020204" pitchFamily="34" charset="0"/>
              </a:rPr>
              <a:t>Township of Malahide Official Plan</a:t>
            </a:r>
          </a:p>
        </p:txBody>
      </p:sp>
      <p:sp>
        <p:nvSpPr>
          <p:cNvPr id="8" name="TextBox 7">
            <a:extLst>
              <a:ext uri="{FF2B5EF4-FFF2-40B4-BE49-F238E27FC236}">
                <a16:creationId xmlns="" xmlns:a16="http://schemas.microsoft.com/office/drawing/2014/main" id="{05E5D309-780F-4D2D-9443-2E77B3FE3925}"/>
              </a:ext>
            </a:extLst>
          </p:cNvPr>
          <p:cNvSpPr txBox="1"/>
          <p:nvPr/>
        </p:nvSpPr>
        <p:spPr>
          <a:xfrm>
            <a:off x="-30480" y="2209800"/>
            <a:ext cx="3916684" cy="860172"/>
          </a:xfrm>
          <a:prstGeom prst="rect">
            <a:avLst/>
          </a:prstGeom>
          <a:noFill/>
          <a:effectLst/>
        </p:spPr>
        <p:txBody>
          <a:bodyPr wrap="square" rtlCol="0">
            <a:spAutoFit/>
          </a:bodyPr>
          <a:lstStyle/>
          <a:p>
            <a:pPr algn="ctr">
              <a:lnSpc>
                <a:spcPts val="3240"/>
              </a:lnSpc>
            </a:pPr>
            <a:r>
              <a:rPr lang="en-US" sz="1600" b="1" spc="300" dirty="0">
                <a:solidFill>
                  <a:schemeClr val="bg1"/>
                </a:solidFill>
                <a:latin typeface="Myriad Pro" panose="020B0503030403020204" charset="0"/>
              </a:rPr>
              <a:t>Suburban Settlement Areas –Aylmer East</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1548" y="371297"/>
            <a:ext cx="5012452" cy="6486703"/>
          </a:xfrm>
          <a:prstGeom prst="rect">
            <a:avLst/>
          </a:prstGeom>
        </p:spPr>
      </p:pic>
      <p:pic>
        <p:nvPicPr>
          <p:cNvPr id="13" name="Picture 12">
            <a:extLst>
              <a:ext uri="{FF2B5EF4-FFF2-40B4-BE49-F238E27FC236}">
                <a16:creationId xmlns="" xmlns:a16="http://schemas.microsoft.com/office/drawing/2014/main" id="{BF8366A0-A217-446C-8A84-E2C702A2DED3}"/>
              </a:ext>
            </a:extLst>
          </p:cNvPr>
          <p:cNvPicPr>
            <a:picLocks noChangeAspect="1" noChangeArrowheads="1"/>
          </p:cNvPicPr>
          <p:nvPr/>
        </p:nvPicPr>
        <p:blipFill>
          <a:blip r:embed="rId3" cstate="print">
            <a:alphaModFix amt="50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304800" y="5967433"/>
            <a:ext cx="922078" cy="62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418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C9982E4-1D71-1E49-92AF-B662D6D541AA}"/>
              </a:ext>
            </a:extLst>
          </p:cNvPr>
          <p:cNvSpPr/>
          <p:nvPr/>
        </p:nvSpPr>
        <p:spPr>
          <a:xfrm>
            <a:off x="-30480" y="0"/>
            <a:ext cx="917448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peech Bubble: Rectangle 1">
            <a:extLst>
              <a:ext uri="{FF2B5EF4-FFF2-40B4-BE49-F238E27FC236}">
                <a16:creationId xmlns="" xmlns:a16="http://schemas.microsoft.com/office/drawing/2014/main" id="{04978617-BBEC-4F4A-B0F2-37ECAD70B121}"/>
              </a:ext>
            </a:extLst>
          </p:cNvPr>
          <p:cNvSpPr/>
          <p:nvPr/>
        </p:nvSpPr>
        <p:spPr>
          <a:xfrm rot="10800000" flipV="1">
            <a:off x="-30484" y="267248"/>
            <a:ext cx="6552055" cy="1942551"/>
          </a:xfrm>
          <a:prstGeom prst="wedgeRectCallout">
            <a:avLst>
              <a:gd name="adj1" fmla="val -21205"/>
              <a:gd name="adj2" fmla="val 6538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05E5D309-780F-4D2D-9443-2E77B3FE3925}"/>
              </a:ext>
            </a:extLst>
          </p:cNvPr>
          <p:cNvSpPr txBox="1"/>
          <p:nvPr/>
        </p:nvSpPr>
        <p:spPr>
          <a:xfrm>
            <a:off x="-205168" y="886361"/>
            <a:ext cx="3900868" cy="913070"/>
          </a:xfrm>
          <a:prstGeom prst="rect">
            <a:avLst/>
          </a:prstGeom>
          <a:noFill/>
          <a:effectLst/>
        </p:spPr>
        <p:txBody>
          <a:bodyPr wrap="square" rtlCol="0">
            <a:spAutoFit/>
          </a:bodyPr>
          <a:lstStyle/>
          <a:p>
            <a:pPr algn="ctr">
              <a:lnSpc>
                <a:spcPts val="3240"/>
              </a:lnSpc>
            </a:pPr>
            <a:r>
              <a:rPr lang="en-CA" sz="2800" b="1" spc="300" dirty="0">
                <a:solidFill>
                  <a:schemeClr val="bg1"/>
                </a:solidFill>
                <a:effectLst>
                  <a:outerShdw blurRad="38100" dist="38100" dir="2700000" algn="tl">
                    <a:srgbClr val="000000">
                      <a:alpha val="43137"/>
                    </a:srgbClr>
                  </a:outerShdw>
                </a:effectLst>
                <a:latin typeface="Myriad Pro" panose="020B0503030403020204" charset="0"/>
              </a:rPr>
              <a:t>OPA NO. 20</a:t>
            </a:r>
          </a:p>
          <a:p>
            <a:pPr algn="ctr">
              <a:lnSpc>
                <a:spcPts val="3240"/>
              </a:lnSpc>
            </a:pPr>
            <a:r>
              <a:rPr lang="en-CA" sz="2800" b="1" spc="300" dirty="0">
                <a:solidFill>
                  <a:schemeClr val="bg1"/>
                </a:solidFill>
                <a:effectLst>
                  <a:outerShdw blurRad="38100" dist="38100" dir="2700000" algn="tl">
                    <a:srgbClr val="000000">
                      <a:alpha val="43137"/>
                    </a:srgbClr>
                  </a:outerShdw>
                </a:effectLst>
                <a:latin typeface="Myriad Pro" panose="020B0503030403020204" charset="0"/>
              </a:rPr>
              <a:t>SCHEDULE ‘M’</a:t>
            </a:r>
          </a:p>
        </p:txBody>
      </p:sp>
      <p:sp>
        <p:nvSpPr>
          <p:cNvPr id="14" name="Rectangle 13">
            <a:extLst>
              <a:ext uri="{FF2B5EF4-FFF2-40B4-BE49-F238E27FC236}">
                <a16:creationId xmlns="" xmlns:a16="http://schemas.microsoft.com/office/drawing/2014/main" id="{44765BD6-F94F-4EAF-AB04-AD29464137B1}"/>
              </a:ext>
            </a:extLst>
          </p:cNvPr>
          <p:cNvSpPr/>
          <p:nvPr/>
        </p:nvSpPr>
        <p:spPr>
          <a:xfrm>
            <a:off x="457200" y="106997"/>
            <a:ext cx="8078345" cy="369332"/>
          </a:xfrm>
          <a:prstGeom prst="rect">
            <a:avLst/>
          </a:prstGeom>
        </p:spPr>
        <p:txBody>
          <a:bodyPr wrap="square">
            <a:spAutoFit/>
          </a:bodyPr>
          <a:lstStyle/>
          <a:p>
            <a:pPr defTabSz="931863">
              <a:tabLst>
                <a:tab pos="3946525" algn="ctr"/>
                <a:tab pos="7894638" algn="r"/>
              </a:tabLst>
            </a:pPr>
            <a:r>
              <a:rPr lang="en-US" sz="900" b="1" dirty="0">
                <a:solidFill>
                  <a:schemeClr val="bg1">
                    <a:lumMod val="85000"/>
                  </a:schemeClr>
                </a:solidFill>
                <a:latin typeface="Candara" panose="020E0502030303020204" pitchFamily="34" charset="0"/>
              </a:rPr>
              <a:t>Comprehensive Review &amp; Update	Statutory Public Meeting	December 16, 2021</a:t>
            </a:r>
          </a:p>
          <a:p>
            <a:pPr defTabSz="931863">
              <a:tabLst>
                <a:tab pos="3946525" algn="ctr"/>
                <a:tab pos="7894638" algn="r"/>
              </a:tabLst>
            </a:pPr>
            <a:r>
              <a:rPr lang="en-US" sz="900" b="1" dirty="0">
                <a:solidFill>
                  <a:schemeClr val="bg1">
                    <a:lumMod val="85000"/>
                  </a:schemeClr>
                </a:solidFill>
                <a:latin typeface="Candara" panose="020E0502030303020204" pitchFamily="34" charset="0"/>
              </a:rPr>
              <a:t>Township of Malahide Official Plan</a:t>
            </a:r>
          </a:p>
        </p:txBody>
      </p:sp>
      <p:sp>
        <p:nvSpPr>
          <p:cNvPr id="8" name="TextBox 7">
            <a:extLst>
              <a:ext uri="{FF2B5EF4-FFF2-40B4-BE49-F238E27FC236}">
                <a16:creationId xmlns="" xmlns:a16="http://schemas.microsoft.com/office/drawing/2014/main" id="{05E5D309-780F-4D2D-9443-2E77B3FE3925}"/>
              </a:ext>
            </a:extLst>
          </p:cNvPr>
          <p:cNvSpPr txBox="1"/>
          <p:nvPr/>
        </p:nvSpPr>
        <p:spPr>
          <a:xfrm>
            <a:off x="-30480" y="2209800"/>
            <a:ext cx="3916684" cy="860172"/>
          </a:xfrm>
          <a:prstGeom prst="rect">
            <a:avLst/>
          </a:prstGeom>
          <a:noFill/>
          <a:effectLst/>
        </p:spPr>
        <p:txBody>
          <a:bodyPr wrap="square" rtlCol="0">
            <a:spAutoFit/>
          </a:bodyPr>
          <a:lstStyle/>
          <a:p>
            <a:pPr algn="ctr">
              <a:lnSpc>
                <a:spcPts val="3240"/>
              </a:lnSpc>
            </a:pPr>
            <a:r>
              <a:rPr lang="en-US" sz="1600" b="1" spc="300" dirty="0">
                <a:solidFill>
                  <a:schemeClr val="bg1"/>
                </a:solidFill>
                <a:latin typeface="Myriad Pro" panose="020B0503030403020204" charset="0"/>
              </a:rPr>
              <a:t>Suburban Settlement Areas –Aylmer West</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1288" y="371298"/>
            <a:ext cx="5012452" cy="6486702"/>
          </a:xfrm>
          <a:prstGeom prst="rect">
            <a:avLst/>
          </a:prstGeom>
        </p:spPr>
      </p:pic>
      <p:pic>
        <p:nvPicPr>
          <p:cNvPr id="13" name="Picture 12">
            <a:extLst>
              <a:ext uri="{FF2B5EF4-FFF2-40B4-BE49-F238E27FC236}">
                <a16:creationId xmlns="" xmlns:a16="http://schemas.microsoft.com/office/drawing/2014/main" id="{3A27D1E4-5AA8-4C7E-8034-82284439EEDF}"/>
              </a:ext>
            </a:extLst>
          </p:cNvPr>
          <p:cNvPicPr>
            <a:picLocks noChangeAspect="1" noChangeArrowheads="1"/>
          </p:cNvPicPr>
          <p:nvPr/>
        </p:nvPicPr>
        <p:blipFill>
          <a:blip r:embed="rId3" cstate="print">
            <a:alphaModFix amt="50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304800" y="5967433"/>
            <a:ext cx="922078" cy="6233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56760" y="2971800"/>
            <a:ext cx="809567" cy="338554"/>
          </a:xfrm>
          <a:prstGeom prst="rect">
            <a:avLst/>
          </a:prstGeom>
          <a:noFill/>
        </p:spPr>
        <p:txBody>
          <a:bodyPr wrap="square" rtlCol="0">
            <a:spAutoFit/>
          </a:bodyPr>
          <a:lstStyle/>
          <a:p>
            <a:r>
              <a:rPr lang="en-US" sz="1600" dirty="0">
                <a:ln w="3175">
                  <a:noFill/>
                </a:ln>
              </a:rPr>
              <a:t>8.9 ha</a:t>
            </a:r>
          </a:p>
        </p:txBody>
      </p:sp>
    </p:spTree>
    <p:extLst>
      <p:ext uri="{BB962C8B-B14F-4D97-AF65-F5344CB8AC3E}">
        <p14:creationId xmlns:p14="http://schemas.microsoft.com/office/powerpoint/2010/main" val="1253598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C9982E4-1D71-1E49-92AF-B662D6D541AA}"/>
              </a:ext>
            </a:extLst>
          </p:cNvPr>
          <p:cNvSpPr/>
          <p:nvPr/>
        </p:nvSpPr>
        <p:spPr>
          <a:xfrm>
            <a:off x="-30480" y="0"/>
            <a:ext cx="917448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peech Bubble: Rectangle 1">
            <a:extLst>
              <a:ext uri="{FF2B5EF4-FFF2-40B4-BE49-F238E27FC236}">
                <a16:creationId xmlns="" xmlns:a16="http://schemas.microsoft.com/office/drawing/2014/main" id="{04978617-BBEC-4F4A-B0F2-37ECAD70B121}"/>
              </a:ext>
            </a:extLst>
          </p:cNvPr>
          <p:cNvSpPr/>
          <p:nvPr/>
        </p:nvSpPr>
        <p:spPr>
          <a:xfrm rot="10800000" flipV="1">
            <a:off x="-30484" y="267248"/>
            <a:ext cx="6552055" cy="1942551"/>
          </a:xfrm>
          <a:prstGeom prst="wedgeRectCallout">
            <a:avLst>
              <a:gd name="adj1" fmla="val -21205"/>
              <a:gd name="adj2" fmla="val 6538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05E5D309-780F-4D2D-9443-2E77B3FE3925}"/>
              </a:ext>
            </a:extLst>
          </p:cNvPr>
          <p:cNvSpPr txBox="1"/>
          <p:nvPr/>
        </p:nvSpPr>
        <p:spPr>
          <a:xfrm>
            <a:off x="-205168" y="886361"/>
            <a:ext cx="3900868" cy="913070"/>
          </a:xfrm>
          <a:prstGeom prst="rect">
            <a:avLst/>
          </a:prstGeom>
          <a:noFill/>
          <a:effectLst/>
        </p:spPr>
        <p:txBody>
          <a:bodyPr wrap="square" rtlCol="0">
            <a:spAutoFit/>
          </a:bodyPr>
          <a:lstStyle/>
          <a:p>
            <a:pPr algn="ctr">
              <a:lnSpc>
                <a:spcPts val="3240"/>
              </a:lnSpc>
            </a:pPr>
            <a:r>
              <a:rPr lang="en-CA" sz="2800" b="1" spc="300" dirty="0">
                <a:solidFill>
                  <a:schemeClr val="bg1"/>
                </a:solidFill>
                <a:effectLst>
                  <a:outerShdw blurRad="38100" dist="38100" dir="2700000" algn="tl">
                    <a:srgbClr val="000000">
                      <a:alpha val="43137"/>
                    </a:srgbClr>
                  </a:outerShdw>
                </a:effectLst>
                <a:latin typeface="Myriad Pro" panose="020B0503030403020204" charset="0"/>
              </a:rPr>
              <a:t>OPA NO. 20</a:t>
            </a:r>
          </a:p>
          <a:p>
            <a:pPr algn="ctr">
              <a:lnSpc>
                <a:spcPts val="3240"/>
              </a:lnSpc>
            </a:pPr>
            <a:r>
              <a:rPr lang="en-CA" sz="2800" b="1" spc="300" dirty="0">
                <a:solidFill>
                  <a:schemeClr val="bg1"/>
                </a:solidFill>
                <a:effectLst>
                  <a:outerShdw blurRad="38100" dist="38100" dir="2700000" algn="tl">
                    <a:srgbClr val="000000">
                      <a:alpha val="43137"/>
                    </a:srgbClr>
                  </a:outerShdw>
                </a:effectLst>
                <a:latin typeface="Myriad Pro" panose="020B0503030403020204" charset="0"/>
              </a:rPr>
              <a:t>SCHEDULE ‘N’</a:t>
            </a:r>
          </a:p>
        </p:txBody>
      </p:sp>
      <p:sp>
        <p:nvSpPr>
          <p:cNvPr id="14" name="Rectangle 13">
            <a:extLst>
              <a:ext uri="{FF2B5EF4-FFF2-40B4-BE49-F238E27FC236}">
                <a16:creationId xmlns="" xmlns:a16="http://schemas.microsoft.com/office/drawing/2014/main" id="{44765BD6-F94F-4EAF-AB04-AD29464137B1}"/>
              </a:ext>
            </a:extLst>
          </p:cNvPr>
          <p:cNvSpPr/>
          <p:nvPr/>
        </p:nvSpPr>
        <p:spPr>
          <a:xfrm>
            <a:off x="457200" y="106997"/>
            <a:ext cx="8078345" cy="369332"/>
          </a:xfrm>
          <a:prstGeom prst="rect">
            <a:avLst/>
          </a:prstGeom>
        </p:spPr>
        <p:txBody>
          <a:bodyPr wrap="square">
            <a:spAutoFit/>
          </a:bodyPr>
          <a:lstStyle/>
          <a:p>
            <a:pPr defTabSz="931863">
              <a:tabLst>
                <a:tab pos="3946525" algn="ctr"/>
                <a:tab pos="7894638" algn="r"/>
              </a:tabLst>
            </a:pPr>
            <a:r>
              <a:rPr lang="en-US" sz="900" b="1" dirty="0">
                <a:solidFill>
                  <a:schemeClr val="bg1">
                    <a:lumMod val="85000"/>
                  </a:schemeClr>
                </a:solidFill>
                <a:latin typeface="Candara" panose="020E0502030303020204" pitchFamily="34" charset="0"/>
              </a:rPr>
              <a:t>Comprehensive Review &amp; Update	Statutory Public Meeting	December 16, 2021</a:t>
            </a:r>
          </a:p>
          <a:p>
            <a:pPr defTabSz="931863">
              <a:tabLst>
                <a:tab pos="3946525" algn="ctr"/>
                <a:tab pos="7894638" algn="r"/>
              </a:tabLst>
            </a:pPr>
            <a:r>
              <a:rPr lang="en-US" sz="900" b="1" dirty="0">
                <a:solidFill>
                  <a:schemeClr val="bg1">
                    <a:lumMod val="85000"/>
                  </a:schemeClr>
                </a:solidFill>
                <a:latin typeface="Candara" panose="020E0502030303020204" pitchFamily="34" charset="0"/>
              </a:rPr>
              <a:t>Township of Malahide Official Plan</a:t>
            </a:r>
          </a:p>
        </p:txBody>
      </p:sp>
      <p:sp>
        <p:nvSpPr>
          <p:cNvPr id="8" name="TextBox 7">
            <a:extLst>
              <a:ext uri="{FF2B5EF4-FFF2-40B4-BE49-F238E27FC236}">
                <a16:creationId xmlns="" xmlns:a16="http://schemas.microsoft.com/office/drawing/2014/main" id="{05E5D309-780F-4D2D-9443-2E77B3FE3925}"/>
              </a:ext>
            </a:extLst>
          </p:cNvPr>
          <p:cNvSpPr txBox="1"/>
          <p:nvPr/>
        </p:nvSpPr>
        <p:spPr>
          <a:xfrm>
            <a:off x="-30480" y="2209800"/>
            <a:ext cx="3916684" cy="913070"/>
          </a:xfrm>
          <a:prstGeom prst="rect">
            <a:avLst/>
          </a:prstGeom>
          <a:noFill/>
          <a:effectLst/>
        </p:spPr>
        <p:txBody>
          <a:bodyPr wrap="square" rtlCol="0">
            <a:spAutoFit/>
          </a:bodyPr>
          <a:lstStyle/>
          <a:p>
            <a:pPr algn="ctr">
              <a:lnSpc>
                <a:spcPts val="3240"/>
              </a:lnSpc>
            </a:pPr>
            <a:r>
              <a:rPr lang="en-US" sz="1600" b="1" spc="300" dirty="0" smtClean="0">
                <a:solidFill>
                  <a:schemeClr val="bg1"/>
                </a:solidFill>
                <a:latin typeface="Myriad Pro" panose="020B0503030403020204" charset="0"/>
              </a:rPr>
              <a:t>Site-Specific </a:t>
            </a:r>
            <a:r>
              <a:rPr lang="en-US" sz="1600" b="1" spc="300" dirty="0">
                <a:solidFill>
                  <a:schemeClr val="bg1"/>
                </a:solidFill>
                <a:latin typeface="Myriad Pro" panose="020B0503030403020204" charset="0"/>
              </a:rPr>
              <a:t>Areas – </a:t>
            </a:r>
          </a:p>
          <a:p>
            <a:pPr algn="ctr">
              <a:lnSpc>
                <a:spcPts val="3240"/>
              </a:lnSpc>
            </a:pPr>
            <a:r>
              <a:rPr lang="en-US" sz="1600" b="1" spc="300" dirty="0">
                <a:solidFill>
                  <a:schemeClr val="bg1"/>
                </a:solidFill>
                <a:latin typeface="Myriad Pro" panose="020B0503030403020204" charset="0"/>
              </a:rPr>
              <a:t>51570 Lyons Line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8673" y="371298"/>
            <a:ext cx="5012451" cy="6486702"/>
          </a:xfrm>
          <a:prstGeom prst="rect">
            <a:avLst/>
          </a:prstGeom>
        </p:spPr>
      </p:pic>
      <p:pic>
        <p:nvPicPr>
          <p:cNvPr id="13" name="Picture 12">
            <a:extLst>
              <a:ext uri="{FF2B5EF4-FFF2-40B4-BE49-F238E27FC236}">
                <a16:creationId xmlns="" xmlns:a16="http://schemas.microsoft.com/office/drawing/2014/main" id="{6D2D5454-398A-4A5B-8DC3-240786857F0A}"/>
              </a:ext>
            </a:extLst>
          </p:cNvPr>
          <p:cNvPicPr>
            <a:picLocks noChangeAspect="1" noChangeArrowheads="1"/>
          </p:cNvPicPr>
          <p:nvPr/>
        </p:nvPicPr>
        <p:blipFill>
          <a:blip r:embed="rId3" cstate="print">
            <a:alphaModFix amt="50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304800" y="5967433"/>
            <a:ext cx="922078" cy="62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61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Speech Bubble: Rectangle 1">
            <a:extLst>
              <a:ext uri="{FF2B5EF4-FFF2-40B4-BE49-F238E27FC236}">
                <a16:creationId xmlns="" xmlns:a16="http://schemas.microsoft.com/office/drawing/2014/main" id="{04978617-BBEC-4F4A-B0F2-37ECAD70B121}"/>
              </a:ext>
            </a:extLst>
          </p:cNvPr>
          <p:cNvSpPr/>
          <p:nvPr/>
        </p:nvSpPr>
        <p:spPr>
          <a:xfrm rot="5400000" flipV="1">
            <a:off x="-2189686" y="2153712"/>
            <a:ext cx="6858000" cy="2550572"/>
          </a:xfrm>
          <a:prstGeom prst="wedgeRectCallout">
            <a:avLst>
              <a:gd name="adj1" fmla="val -19710"/>
              <a:gd name="adj2" fmla="val 742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05E5D309-780F-4D2D-9443-2E77B3FE3925}"/>
              </a:ext>
            </a:extLst>
          </p:cNvPr>
          <p:cNvSpPr txBox="1"/>
          <p:nvPr/>
        </p:nvSpPr>
        <p:spPr>
          <a:xfrm>
            <a:off x="3200400" y="1656380"/>
            <a:ext cx="5638801" cy="830997"/>
          </a:xfrm>
          <a:prstGeom prst="rect">
            <a:avLst/>
          </a:prstGeom>
          <a:noFill/>
          <a:effectLst/>
        </p:spPr>
        <p:txBody>
          <a:bodyPr wrap="square" rtlCol="0">
            <a:spAutoFit/>
          </a:bodyPr>
          <a:lstStyle/>
          <a:p>
            <a:r>
              <a:rPr lang="en-CA" sz="2400" b="1" spc="300" dirty="0">
                <a:solidFill>
                  <a:schemeClr val="bg1"/>
                </a:solidFill>
                <a:effectLst>
                  <a:outerShdw blurRad="38100" dist="38100" dir="2700000" algn="tl">
                    <a:srgbClr val="000000">
                      <a:alpha val="43137"/>
                    </a:srgbClr>
                  </a:outerShdw>
                </a:effectLst>
                <a:latin typeface="Myriad Pro" panose="020B0503030403020204" charset="0"/>
              </a:rPr>
              <a:t>WHAT IS A COMPREHENSIVE REVIEW?</a:t>
            </a:r>
          </a:p>
        </p:txBody>
      </p:sp>
      <p:sp>
        <p:nvSpPr>
          <p:cNvPr id="9" name="TextBox 8">
            <a:extLst>
              <a:ext uri="{FF2B5EF4-FFF2-40B4-BE49-F238E27FC236}">
                <a16:creationId xmlns="" xmlns:a16="http://schemas.microsoft.com/office/drawing/2014/main" id="{CC1F2B25-EF0B-45A8-85BB-FAF774373100}"/>
              </a:ext>
            </a:extLst>
          </p:cNvPr>
          <p:cNvSpPr txBox="1"/>
          <p:nvPr/>
        </p:nvSpPr>
        <p:spPr>
          <a:xfrm>
            <a:off x="3200400" y="2552596"/>
            <a:ext cx="5638801" cy="3416320"/>
          </a:xfrm>
          <a:prstGeom prst="rect">
            <a:avLst/>
          </a:prstGeom>
          <a:noFill/>
          <a:effectLst/>
        </p:spPr>
        <p:txBody>
          <a:bodyPr wrap="square" rtlCol="0">
            <a:spAutoFit/>
          </a:bodyPr>
          <a:lstStyle/>
          <a:p>
            <a:pPr marL="171450" indent="-171450">
              <a:buFont typeface="Arial" panose="020B0604020202020204" pitchFamily="34" charset="0"/>
              <a:buChar char="•"/>
            </a:pPr>
            <a:r>
              <a:rPr lang="en-US" sz="1400" dirty="0">
                <a:solidFill>
                  <a:schemeClr val="bg1"/>
                </a:solidFill>
                <a:latin typeface="Myriad Hebrew" pitchFamily="2" charset="-79"/>
                <a:cs typeface="Myriad Hebrew" pitchFamily="2" charset="-79"/>
              </a:rPr>
              <a:t>A review of an Official Plan that considers alternative directions for growth or development and determines how best to accommodate the development and provincial interests.</a:t>
            </a:r>
          </a:p>
          <a:p>
            <a:pPr marL="171450" indent="-171450">
              <a:buFont typeface="Arial" panose="020B0604020202020204" pitchFamily="34" charset="0"/>
              <a:buChar char="•"/>
            </a:pPr>
            <a:endParaRPr lang="en-US" sz="1400" dirty="0">
              <a:solidFill>
                <a:schemeClr val="bg1"/>
              </a:solidFill>
              <a:latin typeface="Myriad Hebrew" pitchFamily="2" charset="-79"/>
              <a:cs typeface="Myriad Hebrew" pitchFamily="2" charset="-79"/>
            </a:endParaRPr>
          </a:p>
          <a:p>
            <a:pPr marL="171450" indent="-171450">
              <a:buFont typeface="Arial" panose="020B0604020202020204" pitchFamily="34" charset="0"/>
              <a:buChar char="•"/>
            </a:pPr>
            <a:r>
              <a:rPr lang="en-US" sz="1400" dirty="0">
                <a:solidFill>
                  <a:schemeClr val="bg1"/>
                </a:solidFill>
                <a:latin typeface="Myriad Hebrew" pitchFamily="2" charset="-79"/>
                <a:cs typeface="Myriad Hebrew" pitchFamily="2" charset="-79"/>
              </a:rPr>
              <a:t>A Comprehensive Review considers:  </a:t>
            </a:r>
          </a:p>
          <a:p>
            <a:pPr marL="171450" indent="-171450">
              <a:buFont typeface="Arial" panose="020B0604020202020204" pitchFamily="34" charset="0"/>
              <a:buChar char="•"/>
            </a:pPr>
            <a:endParaRPr lang="en-US" sz="1400" dirty="0">
              <a:solidFill>
                <a:schemeClr val="bg1"/>
              </a:solidFill>
              <a:latin typeface="Myriad Hebrew" pitchFamily="2" charset="-79"/>
              <a:cs typeface="Myriad Hebrew" pitchFamily="2" charset="-79"/>
            </a:endParaRPr>
          </a:p>
          <a:p>
            <a:pPr marL="628650" lvl="1" indent="-171450">
              <a:buFont typeface="Arial" panose="020B0604020202020204" pitchFamily="34" charset="0"/>
              <a:buChar char="•"/>
            </a:pPr>
            <a:r>
              <a:rPr lang="en-US" sz="1100" dirty="0">
                <a:solidFill>
                  <a:schemeClr val="bg1"/>
                </a:solidFill>
                <a:latin typeface="Myriad Hebrew" pitchFamily="2" charset="-79"/>
                <a:cs typeface="Myriad Hebrew" pitchFamily="2" charset="-79"/>
              </a:rPr>
              <a:t>population and employment projections; </a:t>
            </a:r>
          </a:p>
          <a:p>
            <a:pPr marL="628650" lvl="1" indent="-171450">
              <a:buFont typeface="Arial" panose="020B0604020202020204" pitchFamily="34" charset="0"/>
              <a:buChar char="•"/>
            </a:pPr>
            <a:endParaRPr lang="en-US" sz="1100" dirty="0">
              <a:solidFill>
                <a:schemeClr val="bg1"/>
              </a:solidFill>
              <a:latin typeface="Myriad Hebrew" pitchFamily="2" charset="-79"/>
              <a:cs typeface="Myriad Hebrew" pitchFamily="2" charset="-79"/>
            </a:endParaRPr>
          </a:p>
          <a:p>
            <a:pPr marL="628650" lvl="1" indent="-171450">
              <a:buFont typeface="Arial" panose="020B0604020202020204" pitchFamily="34" charset="0"/>
              <a:buChar char="•"/>
            </a:pPr>
            <a:r>
              <a:rPr lang="en-US" sz="1100" dirty="0">
                <a:solidFill>
                  <a:schemeClr val="bg1"/>
                </a:solidFill>
                <a:latin typeface="Myriad Hebrew" pitchFamily="2" charset="-79"/>
                <a:cs typeface="Myriad Hebrew" pitchFamily="2" charset="-79"/>
              </a:rPr>
              <a:t>evaluation of alternative directions for growth or development;</a:t>
            </a:r>
          </a:p>
          <a:p>
            <a:pPr marL="628650" lvl="1" indent="-171450">
              <a:buFont typeface="Arial" panose="020B0604020202020204" pitchFamily="34" charset="0"/>
              <a:buChar char="•"/>
            </a:pPr>
            <a:endParaRPr lang="en-US" sz="1100" dirty="0">
              <a:solidFill>
                <a:schemeClr val="bg1"/>
              </a:solidFill>
              <a:latin typeface="Myriad Hebrew" pitchFamily="2" charset="-79"/>
              <a:cs typeface="Myriad Hebrew" pitchFamily="2" charset="-79"/>
            </a:endParaRPr>
          </a:p>
          <a:p>
            <a:pPr marL="628650" lvl="1" indent="-171450">
              <a:buFont typeface="Arial" panose="020B0604020202020204" pitchFamily="34" charset="0"/>
              <a:buChar char="•"/>
            </a:pPr>
            <a:r>
              <a:rPr lang="en-US" sz="1100" dirty="0">
                <a:solidFill>
                  <a:schemeClr val="bg1"/>
                </a:solidFill>
                <a:latin typeface="Myriad Hebrew" pitchFamily="2" charset="-79"/>
                <a:cs typeface="Myriad Hebrew" pitchFamily="2" charset="-79"/>
              </a:rPr>
              <a:t>opportunities to accommodate growth through intensification; </a:t>
            </a:r>
          </a:p>
          <a:p>
            <a:pPr marL="628650" lvl="1" indent="-171450">
              <a:buFont typeface="Arial" panose="020B0604020202020204" pitchFamily="34" charset="0"/>
              <a:buChar char="•"/>
            </a:pPr>
            <a:endParaRPr lang="en-US" sz="1100" dirty="0">
              <a:solidFill>
                <a:schemeClr val="bg1"/>
              </a:solidFill>
              <a:latin typeface="Myriad Hebrew" pitchFamily="2" charset="-79"/>
              <a:cs typeface="Myriad Hebrew" pitchFamily="2" charset="-79"/>
            </a:endParaRPr>
          </a:p>
          <a:p>
            <a:pPr marL="628650" lvl="1" indent="-171450">
              <a:buFont typeface="Arial" panose="020B0604020202020204" pitchFamily="34" charset="0"/>
              <a:buChar char="•"/>
            </a:pPr>
            <a:r>
              <a:rPr lang="en-US" sz="1100" dirty="0">
                <a:solidFill>
                  <a:schemeClr val="bg1"/>
                </a:solidFill>
                <a:latin typeface="Myriad Hebrew" pitchFamily="2" charset="-79"/>
                <a:cs typeface="Myriad Hebrew" pitchFamily="2" charset="-79"/>
              </a:rPr>
              <a:t>physical constraints to accommodating the proposed development;</a:t>
            </a:r>
          </a:p>
          <a:p>
            <a:pPr marL="628650" lvl="1" indent="-171450">
              <a:buFont typeface="Arial" panose="020B0604020202020204" pitchFamily="34" charset="0"/>
              <a:buChar char="•"/>
            </a:pPr>
            <a:endParaRPr lang="en-US" sz="1100" dirty="0">
              <a:solidFill>
                <a:schemeClr val="bg1"/>
              </a:solidFill>
              <a:latin typeface="Myriad Hebrew" pitchFamily="2" charset="-79"/>
              <a:cs typeface="Myriad Hebrew" pitchFamily="2" charset="-79"/>
            </a:endParaRPr>
          </a:p>
          <a:p>
            <a:pPr marL="628650" lvl="1" indent="-171450">
              <a:buFont typeface="Arial" panose="020B0604020202020204" pitchFamily="34" charset="0"/>
              <a:buChar char="•"/>
            </a:pPr>
            <a:r>
              <a:rPr lang="en-US" sz="1100" dirty="0">
                <a:solidFill>
                  <a:schemeClr val="bg1"/>
                </a:solidFill>
                <a:latin typeface="Myriad Hebrew" pitchFamily="2" charset="-79"/>
                <a:cs typeface="Myriad Hebrew" pitchFamily="2" charset="-79"/>
              </a:rPr>
              <a:t>planning for infrastructure and public service facilities including the ability to provide sewage and water services; and,</a:t>
            </a:r>
          </a:p>
          <a:p>
            <a:pPr marL="628650" lvl="1" indent="-171450">
              <a:buFont typeface="Arial" panose="020B0604020202020204" pitchFamily="34" charset="0"/>
              <a:buChar char="•"/>
            </a:pPr>
            <a:endParaRPr lang="en-US" sz="1100" dirty="0">
              <a:solidFill>
                <a:schemeClr val="bg1"/>
              </a:solidFill>
              <a:latin typeface="Myriad Hebrew" pitchFamily="2" charset="-79"/>
              <a:cs typeface="Myriad Hebrew" pitchFamily="2" charset="-79"/>
            </a:endParaRPr>
          </a:p>
          <a:p>
            <a:pPr marL="628650" lvl="1" indent="-171450">
              <a:buFont typeface="Arial" panose="020B0604020202020204" pitchFamily="34" charset="0"/>
              <a:buChar char="•"/>
            </a:pPr>
            <a:r>
              <a:rPr lang="en-US" sz="1100" dirty="0">
                <a:solidFill>
                  <a:schemeClr val="bg1"/>
                </a:solidFill>
                <a:latin typeface="Myriad Hebrew" pitchFamily="2" charset="-79"/>
                <a:cs typeface="Myriad Hebrew" pitchFamily="2" charset="-79"/>
              </a:rPr>
              <a:t>cross-jurisdictional issues.</a:t>
            </a:r>
          </a:p>
        </p:txBody>
      </p:sp>
      <p:sp>
        <p:nvSpPr>
          <p:cNvPr id="10" name="Rectangle 9">
            <a:extLst>
              <a:ext uri="{FF2B5EF4-FFF2-40B4-BE49-F238E27FC236}">
                <a16:creationId xmlns="" xmlns:a16="http://schemas.microsoft.com/office/drawing/2014/main" id="{C8E7E129-F48A-2D4B-9BE2-86B8EF1E3355}"/>
              </a:ext>
            </a:extLst>
          </p:cNvPr>
          <p:cNvSpPr/>
          <p:nvPr/>
        </p:nvSpPr>
        <p:spPr>
          <a:xfrm>
            <a:off x="2844028" y="709276"/>
            <a:ext cx="6299972" cy="276999"/>
          </a:xfrm>
          <a:prstGeom prst="rect">
            <a:avLst/>
          </a:prstGeom>
        </p:spPr>
        <p:txBody>
          <a:bodyPr wrap="square">
            <a:spAutoFit/>
          </a:bodyPr>
          <a:lstStyle/>
          <a:p>
            <a:pPr algn="ctr">
              <a:tabLst>
                <a:tab pos="714375" algn="l"/>
                <a:tab pos="5465763" algn="r"/>
              </a:tabLst>
            </a:pPr>
            <a:r>
              <a:rPr lang="en-US" sz="1200" dirty="0">
                <a:solidFill>
                  <a:schemeClr val="accent6">
                    <a:lumMod val="20000"/>
                    <a:lumOff val="80000"/>
                  </a:schemeClr>
                </a:solidFill>
                <a:latin typeface="HelveticaNeueLT Std Thin" panose="020B0403020202020204" pitchFamily="34" charset="0"/>
              </a:rPr>
              <a:t>	</a:t>
            </a:r>
            <a:r>
              <a:rPr lang="en-US" sz="1200" dirty="0">
                <a:solidFill>
                  <a:schemeClr val="accent6">
                    <a:lumMod val="20000"/>
                    <a:lumOff val="80000"/>
                  </a:schemeClr>
                </a:solidFill>
                <a:latin typeface="Candara" panose="020E0502030303020204" pitchFamily="34" charset="0"/>
              </a:rPr>
              <a:t> Statutory Public Meeting 	December 16, 2021</a:t>
            </a:r>
          </a:p>
        </p:txBody>
      </p:sp>
      <p:pic>
        <p:nvPicPr>
          <p:cNvPr id="13" name="Picture 12">
            <a:extLst>
              <a:ext uri="{FF2B5EF4-FFF2-40B4-BE49-F238E27FC236}">
                <a16:creationId xmlns="" xmlns:a16="http://schemas.microsoft.com/office/drawing/2014/main" id="{C34E399F-45D8-4E26-8A03-A6086A0CD077}"/>
              </a:ext>
            </a:extLst>
          </p:cNvPr>
          <p:cNvPicPr>
            <a:picLocks noChangeAspect="1" noChangeArrowheads="1"/>
          </p:cNvPicPr>
          <p:nvPr/>
        </p:nvPicPr>
        <p:blipFill>
          <a:blip r:embed="rId2" cstate="print">
            <a:alphaModFix amt="5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698346" y="5562600"/>
            <a:ext cx="922078" cy="62332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 xmlns:a16="http://schemas.microsoft.com/office/drawing/2014/main" id="{BDBEC7F8-50E9-4F04-98C3-9DAA05757C73}"/>
              </a:ext>
            </a:extLst>
          </p:cNvPr>
          <p:cNvSpPr/>
          <p:nvPr/>
        </p:nvSpPr>
        <p:spPr>
          <a:xfrm>
            <a:off x="2844028" y="6019800"/>
            <a:ext cx="6299972" cy="461665"/>
          </a:xfrm>
          <a:prstGeom prst="rect">
            <a:avLst/>
          </a:prstGeom>
        </p:spPr>
        <p:txBody>
          <a:bodyPr wrap="square">
            <a:spAutoFit/>
          </a:bodyPr>
          <a:lstStyle/>
          <a:p>
            <a:pPr algn="ctr">
              <a:tabLst>
                <a:tab pos="714375" algn="l"/>
                <a:tab pos="5465763" algn="r"/>
              </a:tabLst>
            </a:pPr>
            <a:r>
              <a:rPr lang="en-US" sz="1200" dirty="0">
                <a:solidFill>
                  <a:schemeClr val="accent6">
                    <a:lumMod val="20000"/>
                    <a:lumOff val="80000"/>
                  </a:schemeClr>
                </a:solidFill>
                <a:latin typeface="HelveticaNeueLT Std Thin" panose="020B0403020202020204" pitchFamily="34" charset="0"/>
              </a:rPr>
              <a:t>		</a:t>
            </a:r>
            <a:r>
              <a:rPr lang="en-US" sz="1200" dirty="0">
                <a:solidFill>
                  <a:schemeClr val="accent6">
                    <a:lumMod val="20000"/>
                    <a:lumOff val="80000"/>
                  </a:schemeClr>
                </a:solidFill>
                <a:latin typeface="Candara" panose="020E0502030303020204" pitchFamily="34" charset="0"/>
              </a:rPr>
              <a:t>Comprehensive Review &amp; Five-Year Update</a:t>
            </a:r>
          </a:p>
          <a:p>
            <a:pPr algn="ctr">
              <a:tabLst>
                <a:tab pos="714375" algn="l"/>
                <a:tab pos="5465763" algn="r"/>
              </a:tabLst>
            </a:pPr>
            <a:r>
              <a:rPr lang="en-US" sz="1200" dirty="0">
                <a:solidFill>
                  <a:schemeClr val="accent6">
                    <a:lumMod val="20000"/>
                    <a:lumOff val="80000"/>
                  </a:schemeClr>
                </a:solidFill>
                <a:latin typeface="Candara" panose="020E0502030303020204" pitchFamily="34" charset="0"/>
              </a:rPr>
              <a:t>		Township of Malahide Official Plan</a:t>
            </a:r>
          </a:p>
        </p:txBody>
      </p:sp>
      <p:pic>
        <p:nvPicPr>
          <p:cNvPr id="12" name="Picture 11" descr="Malahide Logo">
            <a:extLst>
              <a:ext uri="{FF2B5EF4-FFF2-40B4-BE49-F238E27FC236}">
                <a16:creationId xmlns="" xmlns:a16="http://schemas.microsoft.com/office/drawing/2014/main" id="{3AAF6F92-ACB3-432E-ADCB-D0E84045D081}"/>
              </a:ext>
            </a:extLst>
          </p:cNvPr>
          <p:cNvPicPr/>
          <p:nvPr/>
        </p:nvPicPr>
        <p:blipFill>
          <a:blip r:embed="rId4" cstate="print">
            <a:extLst>
              <a:ext uri="{28A0092B-C50C-407E-A947-70E740481C1C}">
                <a14:useLocalDpi xmlns:a14="http://schemas.microsoft.com/office/drawing/2010/main" val="0"/>
              </a:ext>
            </a:extLst>
          </a:blip>
          <a:srcRect b="8888"/>
          <a:stretch>
            <a:fillRect/>
          </a:stretch>
        </p:blipFill>
        <p:spPr>
          <a:xfrm>
            <a:off x="197798" y="141742"/>
            <a:ext cx="1752600" cy="706033"/>
          </a:xfrm>
          <a:prstGeom prst="rect">
            <a:avLst/>
          </a:prstGeom>
        </p:spPr>
      </p:pic>
    </p:spTree>
    <p:extLst>
      <p:ext uri="{BB962C8B-B14F-4D97-AF65-F5344CB8AC3E}">
        <p14:creationId xmlns:p14="http://schemas.microsoft.com/office/powerpoint/2010/main" val="4228724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C9982E4-1D71-1E49-92AF-B662D6D541AA}"/>
              </a:ext>
            </a:extLst>
          </p:cNvPr>
          <p:cNvSpPr/>
          <p:nvPr/>
        </p:nvSpPr>
        <p:spPr>
          <a:xfrm>
            <a:off x="-30480" y="0"/>
            <a:ext cx="917448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peech Bubble: Rectangle 1">
            <a:extLst>
              <a:ext uri="{FF2B5EF4-FFF2-40B4-BE49-F238E27FC236}">
                <a16:creationId xmlns="" xmlns:a16="http://schemas.microsoft.com/office/drawing/2014/main" id="{04978617-BBEC-4F4A-B0F2-37ECAD70B121}"/>
              </a:ext>
            </a:extLst>
          </p:cNvPr>
          <p:cNvSpPr/>
          <p:nvPr/>
        </p:nvSpPr>
        <p:spPr>
          <a:xfrm rot="10800000" flipV="1">
            <a:off x="-30484" y="267248"/>
            <a:ext cx="6552055" cy="1942551"/>
          </a:xfrm>
          <a:prstGeom prst="wedgeRectCallout">
            <a:avLst>
              <a:gd name="adj1" fmla="val -21205"/>
              <a:gd name="adj2" fmla="val 6538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05E5D309-780F-4D2D-9443-2E77B3FE3925}"/>
              </a:ext>
            </a:extLst>
          </p:cNvPr>
          <p:cNvSpPr txBox="1"/>
          <p:nvPr/>
        </p:nvSpPr>
        <p:spPr>
          <a:xfrm>
            <a:off x="-90868" y="506583"/>
            <a:ext cx="9174480" cy="461665"/>
          </a:xfrm>
          <a:prstGeom prst="rect">
            <a:avLst/>
          </a:prstGeom>
          <a:noFill/>
          <a:effectLst/>
        </p:spPr>
        <p:txBody>
          <a:bodyPr wrap="square" rtlCol="0">
            <a:spAutoFit/>
          </a:bodyPr>
          <a:lstStyle/>
          <a:p>
            <a:pPr algn="ctr"/>
            <a:r>
              <a:rPr lang="en-CA" sz="2400" b="1" dirty="0">
                <a:solidFill>
                  <a:schemeClr val="bg1"/>
                </a:solidFill>
                <a:effectLst>
                  <a:outerShdw blurRad="38100" dist="38100" dir="2700000" algn="tl">
                    <a:srgbClr val="000000">
                      <a:alpha val="43137"/>
                    </a:srgbClr>
                  </a:outerShdw>
                </a:effectLst>
                <a:latin typeface="Myriad Pro" panose="020B0503030403020204" charset="0"/>
                <a:ea typeface="Calibri" panose="020F0502020204030204" pitchFamily="34" charset="0"/>
                <a:cs typeface="Times New Roman" panose="02020603050405020304" pitchFamily="18" charset="0"/>
              </a:rPr>
              <a:t>Official Plan Amendment No. 20 Mapping</a:t>
            </a:r>
            <a:endParaRPr lang="en-CA" sz="2400" dirty="0">
              <a:solidFill>
                <a:schemeClr val="bg1"/>
              </a:solidFill>
              <a:effectLst>
                <a:outerShdw blurRad="38100" dist="38100" dir="2700000" algn="tl">
                  <a:srgbClr val="000000">
                    <a:alpha val="43137"/>
                  </a:srgbClr>
                </a:outerShdw>
              </a:effectLst>
              <a:latin typeface="Myriad Pro" panose="020B050303040302020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 xmlns:a16="http://schemas.microsoft.com/office/drawing/2014/main" id="{44765BD6-F94F-4EAF-AB04-AD29464137B1}"/>
              </a:ext>
            </a:extLst>
          </p:cNvPr>
          <p:cNvSpPr/>
          <p:nvPr/>
        </p:nvSpPr>
        <p:spPr>
          <a:xfrm>
            <a:off x="457200" y="106997"/>
            <a:ext cx="8078345" cy="369332"/>
          </a:xfrm>
          <a:prstGeom prst="rect">
            <a:avLst/>
          </a:prstGeom>
        </p:spPr>
        <p:txBody>
          <a:bodyPr wrap="square">
            <a:spAutoFit/>
          </a:bodyPr>
          <a:lstStyle/>
          <a:p>
            <a:pPr defTabSz="931863">
              <a:tabLst>
                <a:tab pos="3946525" algn="ctr"/>
                <a:tab pos="7894638" algn="r"/>
              </a:tabLst>
            </a:pPr>
            <a:r>
              <a:rPr lang="en-US" sz="900" dirty="0">
                <a:solidFill>
                  <a:schemeClr val="bg1">
                    <a:lumMod val="85000"/>
                  </a:schemeClr>
                </a:solidFill>
                <a:latin typeface="Candara" panose="020E0502030303020204" pitchFamily="34" charset="0"/>
              </a:rPr>
              <a:t>Comprehensive Review &amp; Update	Statutory Public Meeting	December 16, 2021</a:t>
            </a:r>
          </a:p>
          <a:p>
            <a:pPr defTabSz="931863">
              <a:tabLst>
                <a:tab pos="3946525" algn="ctr"/>
                <a:tab pos="7894638" algn="r"/>
              </a:tabLst>
            </a:pPr>
            <a:r>
              <a:rPr lang="en-US" sz="900" b="1" dirty="0">
                <a:solidFill>
                  <a:schemeClr val="bg1">
                    <a:lumMod val="85000"/>
                  </a:schemeClr>
                </a:solidFill>
                <a:latin typeface="Candara" panose="020E0502030303020204" pitchFamily="34" charset="0"/>
              </a:rPr>
              <a:t>Township of Malahide Official Plan</a:t>
            </a:r>
          </a:p>
        </p:txBody>
      </p:sp>
      <p:sp>
        <p:nvSpPr>
          <p:cNvPr id="8" name="TextBox 7">
            <a:extLst>
              <a:ext uri="{FF2B5EF4-FFF2-40B4-BE49-F238E27FC236}">
                <a16:creationId xmlns="" xmlns:a16="http://schemas.microsoft.com/office/drawing/2014/main" id="{05E5D309-780F-4D2D-9443-2E77B3FE3925}"/>
              </a:ext>
            </a:extLst>
          </p:cNvPr>
          <p:cNvSpPr txBox="1"/>
          <p:nvPr/>
        </p:nvSpPr>
        <p:spPr>
          <a:xfrm>
            <a:off x="64399" y="929109"/>
            <a:ext cx="8869684" cy="338554"/>
          </a:xfrm>
          <a:prstGeom prst="rect">
            <a:avLst/>
          </a:prstGeom>
          <a:noFill/>
          <a:effectLst/>
        </p:spPr>
        <p:txBody>
          <a:bodyPr wrap="square" rtlCol="0">
            <a:spAutoFit/>
          </a:bodyPr>
          <a:lstStyle/>
          <a:p>
            <a:pPr algn="ctr"/>
            <a:r>
              <a:rPr lang="en-CA" sz="1600" b="1" dirty="0">
                <a:solidFill>
                  <a:schemeClr val="bg1"/>
                </a:solidFill>
                <a:effectLst/>
                <a:latin typeface="Myriad Pro" panose="020B0503030403020204" charset="0"/>
                <a:ea typeface="Calibri" panose="020F0502020204030204" pitchFamily="34" charset="0"/>
                <a:cs typeface="Times New Roman" panose="02020603050405020304" pitchFamily="18" charset="0"/>
              </a:rPr>
              <a:t>Overview of Recommended Changes to Settlement Areas</a:t>
            </a:r>
            <a:endParaRPr lang="en-CA" sz="1600" dirty="0">
              <a:solidFill>
                <a:schemeClr val="bg1"/>
              </a:solidFill>
              <a:effectLst/>
              <a:latin typeface="Myriad Pro" panose="020B050303040302020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 xmlns:a16="http://schemas.microsoft.com/office/drawing/2014/main" id="{617C11BD-604A-4C19-9A90-F6A61A5D86E9}"/>
              </a:ext>
            </a:extLst>
          </p:cNvPr>
          <p:cNvSpPr/>
          <p:nvPr/>
        </p:nvSpPr>
        <p:spPr>
          <a:xfrm>
            <a:off x="-36095" y="1752600"/>
            <a:ext cx="9174484"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2" name="Picture 11">
            <a:extLst>
              <a:ext uri="{FF2B5EF4-FFF2-40B4-BE49-F238E27FC236}">
                <a16:creationId xmlns="" xmlns:a16="http://schemas.microsoft.com/office/drawing/2014/main" id="{61A1077F-C9F5-4A32-86FE-72A1C0B873F4}"/>
              </a:ext>
            </a:extLst>
          </p:cNvPr>
          <p:cNvPicPr>
            <a:picLocks noChangeAspect="1" noChangeArrowheads="1"/>
          </p:cNvPicPr>
          <p:nvPr/>
        </p:nvPicPr>
        <p:blipFill>
          <a:blip r:embed="rId2" cstate="print">
            <a:alphaModFix amt="5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189864" y="6150471"/>
            <a:ext cx="922078" cy="6233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Malahide Logo">
            <a:extLst>
              <a:ext uri="{FF2B5EF4-FFF2-40B4-BE49-F238E27FC236}">
                <a16:creationId xmlns="" xmlns:a16="http://schemas.microsoft.com/office/drawing/2014/main" id="{B22AF265-48D0-4A6D-902A-089EAB13FE41}"/>
              </a:ext>
            </a:extLst>
          </p:cNvPr>
          <p:cNvPicPr/>
          <p:nvPr/>
        </p:nvPicPr>
        <p:blipFill>
          <a:blip r:embed="rId4" cstate="print">
            <a:extLst>
              <a:ext uri="{28A0092B-C50C-407E-A947-70E740481C1C}">
                <a14:useLocalDpi xmlns:a14="http://schemas.microsoft.com/office/drawing/2010/main" val="0"/>
              </a:ext>
            </a:extLst>
          </a:blip>
          <a:srcRect b="8888"/>
          <a:stretch>
            <a:fillRect/>
          </a:stretch>
        </p:blipFill>
        <p:spPr>
          <a:xfrm>
            <a:off x="7161430" y="6075767"/>
            <a:ext cx="1752600" cy="706033"/>
          </a:xfrm>
          <a:prstGeom prst="rect">
            <a:avLst/>
          </a:prstGeom>
        </p:spPr>
      </p:pic>
      <p:pic>
        <p:nvPicPr>
          <p:cNvPr id="11" name="table"/>
          <p:cNvPicPr>
            <a:picLocks noChangeAspect="1"/>
          </p:cNvPicPr>
          <p:nvPr/>
        </p:nvPicPr>
        <p:blipFill>
          <a:blip r:embed="rId5"/>
          <a:stretch>
            <a:fillRect/>
          </a:stretch>
        </p:blipFill>
        <p:spPr>
          <a:xfrm>
            <a:off x="613958" y="2147455"/>
            <a:ext cx="7886701" cy="2635880"/>
          </a:xfrm>
          <a:prstGeom prst="rect">
            <a:avLst/>
          </a:prstGeom>
        </p:spPr>
      </p:pic>
    </p:spTree>
    <p:extLst>
      <p:ext uri="{BB962C8B-B14F-4D97-AF65-F5344CB8AC3E}">
        <p14:creationId xmlns:p14="http://schemas.microsoft.com/office/powerpoint/2010/main" val="128199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10800000">
            <a:off x="0" y="0"/>
            <a:ext cx="9144000" cy="4065341"/>
            <a:chOff x="0" y="2792659"/>
            <a:chExt cx="9144000" cy="4065341"/>
          </a:xfrm>
        </p:grpSpPr>
        <p:sp>
          <p:nvSpPr>
            <p:cNvPr id="3" name="Rectangle 2">
              <a:extLst>
                <a:ext uri="{FF2B5EF4-FFF2-40B4-BE49-F238E27FC236}">
                  <a16:creationId xmlns="" xmlns:a16="http://schemas.microsoft.com/office/drawing/2014/main" id="{F46F6E3F-9AEF-4961-94A1-17E3A7C77A9A}"/>
                </a:ext>
              </a:extLst>
            </p:cNvPr>
            <p:cNvSpPr/>
            <p:nvPr/>
          </p:nvSpPr>
          <p:spPr>
            <a:xfrm>
              <a:off x="0" y="3429000"/>
              <a:ext cx="9144000" cy="3429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riangle 1">
              <a:extLst>
                <a:ext uri="{FF2B5EF4-FFF2-40B4-BE49-F238E27FC236}">
                  <a16:creationId xmlns="" xmlns:a16="http://schemas.microsoft.com/office/drawing/2014/main" id="{D4607806-BF8E-AA4F-82B5-F2D24D028AD3}"/>
                </a:ext>
              </a:extLst>
            </p:cNvPr>
            <p:cNvSpPr/>
            <p:nvPr/>
          </p:nvSpPr>
          <p:spPr>
            <a:xfrm>
              <a:off x="3673306" y="2792659"/>
              <a:ext cx="1797389" cy="83820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p:cNvSpPr txBox="1"/>
          <p:nvPr/>
        </p:nvSpPr>
        <p:spPr>
          <a:xfrm>
            <a:off x="1790699" y="1168196"/>
            <a:ext cx="5562600" cy="1092607"/>
          </a:xfrm>
          <a:prstGeom prst="rect">
            <a:avLst/>
          </a:prstGeom>
          <a:noFill/>
          <a:effectLst/>
        </p:spPr>
        <p:txBody>
          <a:bodyPr wrap="square" rtlCol="0">
            <a:spAutoFit/>
          </a:bodyPr>
          <a:lstStyle/>
          <a:p>
            <a:pPr algn="ctr"/>
            <a:r>
              <a:rPr lang="en-US" sz="5400" b="1" spc="600" dirty="0">
                <a:solidFill>
                  <a:schemeClr val="bg1"/>
                </a:solidFill>
                <a:effectLst>
                  <a:outerShdw blurRad="38100" dist="38100" dir="2700000" algn="tl">
                    <a:srgbClr val="000000">
                      <a:alpha val="43137"/>
                    </a:srgbClr>
                  </a:outerShdw>
                </a:effectLst>
                <a:latin typeface="Myriad Pro" panose="020B0503030403020204" charset="0"/>
              </a:rPr>
              <a:t>Discussion</a:t>
            </a:r>
          </a:p>
          <a:p>
            <a:pPr algn="ctr"/>
            <a:endParaRPr lang="en-US" sz="1100" spc="600" dirty="0">
              <a:solidFill>
                <a:schemeClr val="tx1">
                  <a:lumMod val="50000"/>
                  <a:lumOff val="50000"/>
                </a:schemeClr>
              </a:solidFill>
              <a:effectLst>
                <a:outerShdw blurRad="38100" dist="38100" dir="2700000" algn="tl">
                  <a:srgbClr val="000000">
                    <a:alpha val="43137"/>
                  </a:srgbClr>
                </a:outerShdw>
              </a:effectLst>
              <a:latin typeface="Myriad Pro Semibold" panose="020B0603030403020204" pitchFamily="34" charset="0"/>
            </a:endParaRPr>
          </a:p>
        </p:txBody>
      </p:sp>
      <p:pic>
        <p:nvPicPr>
          <p:cNvPr id="8" name="Picture 7" descr="Malahide Logo">
            <a:extLst>
              <a:ext uri="{FF2B5EF4-FFF2-40B4-BE49-F238E27FC236}">
                <a16:creationId xmlns="" xmlns:a16="http://schemas.microsoft.com/office/drawing/2014/main" id="{CE607C13-40D0-42F9-B5CF-9BE73513B87C}"/>
              </a:ext>
            </a:extLst>
          </p:cNvPr>
          <p:cNvPicPr/>
          <p:nvPr/>
        </p:nvPicPr>
        <p:blipFill>
          <a:blip r:embed="rId2">
            <a:extLst>
              <a:ext uri="{28A0092B-C50C-407E-A947-70E740481C1C}">
                <a14:useLocalDpi xmlns:a14="http://schemas.microsoft.com/office/drawing/2010/main" val="0"/>
              </a:ext>
            </a:extLst>
          </a:blip>
          <a:srcRect b="8888"/>
          <a:stretch>
            <a:fillRect/>
          </a:stretch>
        </p:blipFill>
        <p:spPr>
          <a:xfrm>
            <a:off x="5562599" y="5480685"/>
            <a:ext cx="3138975" cy="1148715"/>
          </a:xfrm>
          <a:prstGeom prst="rect">
            <a:avLst/>
          </a:prstGeom>
        </p:spPr>
      </p:pic>
      <p:pic>
        <p:nvPicPr>
          <p:cNvPr id="7" name="Picture 6">
            <a:extLst>
              <a:ext uri="{FF2B5EF4-FFF2-40B4-BE49-F238E27FC236}">
                <a16:creationId xmlns="" xmlns:a16="http://schemas.microsoft.com/office/drawing/2014/main" id="{E7942A7B-1269-481C-B4CD-68F1B70EE31C}"/>
              </a:ext>
            </a:extLst>
          </p:cNvPr>
          <p:cNvPicPr>
            <a:picLocks noChangeAspect="1" noChangeArrowheads="1"/>
          </p:cNvPicPr>
          <p:nvPr/>
        </p:nvPicPr>
        <p:blipFill>
          <a:blip r:embed="rId3" cstate="print">
            <a:alphaModFix amt="50000"/>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665050" y="5635942"/>
            <a:ext cx="123995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74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10800000">
            <a:off x="0" y="0"/>
            <a:ext cx="9144000" cy="4065341"/>
            <a:chOff x="0" y="2792659"/>
            <a:chExt cx="9144000" cy="4065341"/>
          </a:xfrm>
        </p:grpSpPr>
        <p:sp>
          <p:nvSpPr>
            <p:cNvPr id="3" name="Rectangle 2">
              <a:extLst>
                <a:ext uri="{FF2B5EF4-FFF2-40B4-BE49-F238E27FC236}">
                  <a16:creationId xmlns="" xmlns:a16="http://schemas.microsoft.com/office/drawing/2014/main" id="{F46F6E3F-9AEF-4961-94A1-17E3A7C77A9A}"/>
                </a:ext>
              </a:extLst>
            </p:cNvPr>
            <p:cNvSpPr/>
            <p:nvPr/>
          </p:nvSpPr>
          <p:spPr>
            <a:xfrm>
              <a:off x="0" y="3429000"/>
              <a:ext cx="9144000" cy="3429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riangle 1">
              <a:extLst>
                <a:ext uri="{FF2B5EF4-FFF2-40B4-BE49-F238E27FC236}">
                  <a16:creationId xmlns="" xmlns:a16="http://schemas.microsoft.com/office/drawing/2014/main" id="{D4607806-BF8E-AA4F-82B5-F2D24D028AD3}"/>
                </a:ext>
              </a:extLst>
            </p:cNvPr>
            <p:cNvSpPr/>
            <p:nvPr/>
          </p:nvSpPr>
          <p:spPr>
            <a:xfrm>
              <a:off x="3673306" y="2792659"/>
              <a:ext cx="1797389" cy="83820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descr="Malahide Logo">
            <a:extLst>
              <a:ext uri="{FF2B5EF4-FFF2-40B4-BE49-F238E27FC236}">
                <a16:creationId xmlns="" xmlns:a16="http://schemas.microsoft.com/office/drawing/2014/main" id="{CE607C13-40D0-42F9-B5CF-9BE73513B87C}"/>
              </a:ext>
            </a:extLst>
          </p:cNvPr>
          <p:cNvPicPr/>
          <p:nvPr/>
        </p:nvPicPr>
        <p:blipFill>
          <a:blip r:embed="rId2">
            <a:extLst>
              <a:ext uri="{28A0092B-C50C-407E-A947-70E740481C1C}">
                <a14:useLocalDpi xmlns:a14="http://schemas.microsoft.com/office/drawing/2010/main" val="0"/>
              </a:ext>
            </a:extLst>
          </a:blip>
          <a:srcRect b="8888"/>
          <a:stretch>
            <a:fillRect/>
          </a:stretch>
        </p:blipFill>
        <p:spPr>
          <a:xfrm>
            <a:off x="5562599" y="5480685"/>
            <a:ext cx="3138975" cy="1148715"/>
          </a:xfrm>
          <a:prstGeom prst="rect">
            <a:avLst/>
          </a:prstGeom>
        </p:spPr>
      </p:pic>
      <p:pic>
        <p:nvPicPr>
          <p:cNvPr id="7" name="Picture 6">
            <a:extLst>
              <a:ext uri="{FF2B5EF4-FFF2-40B4-BE49-F238E27FC236}">
                <a16:creationId xmlns="" xmlns:a16="http://schemas.microsoft.com/office/drawing/2014/main" id="{E7942A7B-1269-481C-B4CD-68F1B70EE31C}"/>
              </a:ext>
            </a:extLst>
          </p:cNvPr>
          <p:cNvPicPr>
            <a:picLocks noChangeAspect="1" noChangeArrowheads="1"/>
          </p:cNvPicPr>
          <p:nvPr/>
        </p:nvPicPr>
        <p:blipFill>
          <a:blip r:embed="rId3" cstate="print">
            <a:alphaModFix amt="50000"/>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665050" y="5635942"/>
            <a:ext cx="1239950" cy="838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905000" y="1160502"/>
            <a:ext cx="5562600" cy="1107996"/>
          </a:xfrm>
          <a:prstGeom prst="rect">
            <a:avLst/>
          </a:prstGeom>
          <a:noFill/>
          <a:effectLst/>
        </p:spPr>
        <p:txBody>
          <a:bodyPr wrap="square" rtlCol="0">
            <a:spAutoFit/>
          </a:bodyPr>
          <a:lstStyle/>
          <a:p>
            <a:pPr algn="ctr"/>
            <a:r>
              <a:rPr lang="en-US" sz="5400" b="1" spc="600" dirty="0">
                <a:solidFill>
                  <a:schemeClr val="bg1"/>
                </a:solidFill>
                <a:effectLst>
                  <a:outerShdw blurRad="38100" dist="38100" dir="2700000" algn="tl">
                    <a:srgbClr val="000000">
                      <a:alpha val="43137"/>
                    </a:srgbClr>
                  </a:outerShdw>
                </a:effectLst>
                <a:latin typeface="Myriad Pro" panose="020B0503030403020204" charset="0"/>
              </a:rPr>
              <a:t>THANK YOU!</a:t>
            </a:r>
          </a:p>
          <a:p>
            <a:pPr algn="ctr"/>
            <a:endParaRPr lang="en-US" sz="1100" spc="600" dirty="0">
              <a:solidFill>
                <a:schemeClr val="tx1">
                  <a:lumMod val="50000"/>
                  <a:lumOff val="50000"/>
                </a:schemeClr>
              </a:solidFill>
              <a:effectLst>
                <a:outerShdw blurRad="38100" dist="38100" dir="2700000" algn="tl">
                  <a:srgbClr val="000000">
                    <a:alpha val="43137"/>
                  </a:srgbClr>
                </a:outerShdw>
              </a:effectLst>
              <a:latin typeface="Myriad Pro Semibold" panose="020B0603030403020204" pitchFamily="34" charset="0"/>
            </a:endParaRPr>
          </a:p>
        </p:txBody>
      </p:sp>
    </p:spTree>
    <p:extLst>
      <p:ext uri="{BB962C8B-B14F-4D97-AF65-F5344CB8AC3E}">
        <p14:creationId xmlns:p14="http://schemas.microsoft.com/office/powerpoint/2010/main" val="3175608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Speech Bubble: Rectangle 1">
            <a:extLst>
              <a:ext uri="{FF2B5EF4-FFF2-40B4-BE49-F238E27FC236}">
                <a16:creationId xmlns="" xmlns:a16="http://schemas.microsoft.com/office/drawing/2014/main" id="{04978617-BBEC-4F4A-B0F2-37ECAD70B121}"/>
              </a:ext>
            </a:extLst>
          </p:cNvPr>
          <p:cNvSpPr/>
          <p:nvPr/>
        </p:nvSpPr>
        <p:spPr>
          <a:xfrm rot="5400000" flipV="1">
            <a:off x="-2209798" y="2133598"/>
            <a:ext cx="6858000" cy="2590804"/>
          </a:xfrm>
          <a:prstGeom prst="wedgeRectCallout">
            <a:avLst>
              <a:gd name="adj1" fmla="val -19525"/>
              <a:gd name="adj2" fmla="val 7369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05E5D309-780F-4D2D-9443-2E77B3FE3925}"/>
              </a:ext>
            </a:extLst>
          </p:cNvPr>
          <p:cNvSpPr txBox="1"/>
          <p:nvPr/>
        </p:nvSpPr>
        <p:spPr>
          <a:xfrm>
            <a:off x="3213651" y="1607403"/>
            <a:ext cx="5323593" cy="830997"/>
          </a:xfrm>
          <a:prstGeom prst="rect">
            <a:avLst/>
          </a:prstGeom>
          <a:noFill/>
          <a:effectLst/>
        </p:spPr>
        <p:txBody>
          <a:bodyPr wrap="square" rtlCol="0">
            <a:spAutoFit/>
          </a:bodyPr>
          <a:lstStyle/>
          <a:p>
            <a:r>
              <a:rPr lang="en-US" sz="2400" b="1" spc="300" dirty="0">
                <a:solidFill>
                  <a:schemeClr val="bg1"/>
                </a:solidFill>
                <a:effectLst>
                  <a:outerShdw blurRad="38100" dist="38100" dir="2700000" algn="tl">
                    <a:srgbClr val="000000">
                      <a:alpha val="43137"/>
                    </a:srgbClr>
                  </a:outerShdw>
                </a:effectLst>
                <a:latin typeface="Myriad Pro" panose="020B0503030403020204" charset="0"/>
              </a:rPr>
              <a:t>PURPOSE OF THE MEETING – WHAT AND WHY?</a:t>
            </a:r>
            <a:endParaRPr lang="en-CA" sz="2400" b="1" spc="300" dirty="0">
              <a:solidFill>
                <a:schemeClr val="bg1"/>
              </a:solidFill>
              <a:effectLst>
                <a:outerShdw blurRad="38100" dist="38100" dir="2700000" algn="tl">
                  <a:srgbClr val="000000">
                    <a:alpha val="43137"/>
                  </a:srgbClr>
                </a:outerShdw>
              </a:effectLst>
              <a:latin typeface="Myriad Pro" panose="020B0503030403020204" charset="0"/>
            </a:endParaRPr>
          </a:p>
        </p:txBody>
      </p:sp>
      <p:sp>
        <p:nvSpPr>
          <p:cNvPr id="9" name="TextBox 8">
            <a:extLst>
              <a:ext uri="{FF2B5EF4-FFF2-40B4-BE49-F238E27FC236}">
                <a16:creationId xmlns="" xmlns:a16="http://schemas.microsoft.com/office/drawing/2014/main" id="{CC1F2B25-EF0B-45A8-85BB-FAF774373100}"/>
              </a:ext>
            </a:extLst>
          </p:cNvPr>
          <p:cNvSpPr txBox="1"/>
          <p:nvPr/>
        </p:nvSpPr>
        <p:spPr>
          <a:xfrm>
            <a:off x="3187147" y="2475399"/>
            <a:ext cx="5247393" cy="2477601"/>
          </a:xfrm>
          <a:prstGeom prst="rect">
            <a:avLst/>
          </a:prstGeom>
          <a:noFill/>
          <a:effectLst/>
        </p:spPr>
        <p:txBody>
          <a:bodyPr wrap="square" rtlCol="0">
            <a:spAutoFit/>
          </a:bodyPr>
          <a:lstStyle/>
          <a:p>
            <a:pPr marL="171450" indent="-171450">
              <a:spcAft>
                <a:spcPts val="900"/>
              </a:spcAft>
              <a:buFont typeface="Arial" panose="020B0604020202020204" pitchFamily="34" charset="0"/>
              <a:buChar char="•"/>
            </a:pPr>
            <a:r>
              <a:rPr lang="en-US" sz="1400" dirty="0">
                <a:solidFill>
                  <a:schemeClr val="bg1"/>
                </a:solidFill>
                <a:latin typeface="Myriad Hebrew" pitchFamily="2" charset="-79"/>
                <a:cs typeface="Myriad Hebrew" pitchFamily="2" charset="-79"/>
              </a:rPr>
              <a:t>The Official Plan is the most important policy document in the provision and undertaking of public works.</a:t>
            </a:r>
          </a:p>
          <a:p>
            <a:pPr marL="171450" indent="-171450">
              <a:spcAft>
                <a:spcPts val="900"/>
              </a:spcAft>
              <a:buFont typeface="Arial" panose="020B0604020202020204" pitchFamily="34" charset="0"/>
              <a:buChar char="•"/>
            </a:pPr>
            <a:r>
              <a:rPr lang="en-US" sz="1400" dirty="0">
                <a:solidFill>
                  <a:schemeClr val="bg1"/>
                </a:solidFill>
                <a:latin typeface="Myriad Hebrew" pitchFamily="2" charset="-79"/>
                <a:cs typeface="Myriad Hebrew" pitchFamily="2" charset="-79"/>
              </a:rPr>
              <a:t>The Township of Malahide has reviewed the findings and recommendations of the Background Report at its meeting on June 28, 2021 and is now in a position to move forward with an Amendment to the Official Plan to formally reflect those desired changes.</a:t>
            </a:r>
          </a:p>
          <a:p>
            <a:pPr marL="171450" indent="-171450">
              <a:spcAft>
                <a:spcPts val="900"/>
              </a:spcAft>
              <a:buFont typeface="Arial" panose="020B0604020202020204" pitchFamily="34" charset="0"/>
              <a:buChar char="•"/>
            </a:pPr>
            <a:r>
              <a:rPr lang="en-US" sz="1400" dirty="0">
                <a:solidFill>
                  <a:schemeClr val="bg1"/>
                </a:solidFill>
                <a:latin typeface="Myriad Hebrew" pitchFamily="2" charset="-79"/>
                <a:cs typeface="Myriad Hebrew" pitchFamily="2" charset="-79"/>
              </a:rPr>
              <a:t>This meeting offers the opportunity for Council and the public to review the proposed changes to the Official Plan contained in Amendment No. 20.</a:t>
            </a:r>
          </a:p>
        </p:txBody>
      </p:sp>
      <p:sp>
        <p:nvSpPr>
          <p:cNvPr id="10" name="Rectangle 9">
            <a:extLst>
              <a:ext uri="{FF2B5EF4-FFF2-40B4-BE49-F238E27FC236}">
                <a16:creationId xmlns="" xmlns:a16="http://schemas.microsoft.com/office/drawing/2014/main" id="{C8E7E129-F48A-2D4B-9BE2-86B8EF1E3355}"/>
              </a:ext>
            </a:extLst>
          </p:cNvPr>
          <p:cNvSpPr/>
          <p:nvPr/>
        </p:nvSpPr>
        <p:spPr>
          <a:xfrm>
            <a:off x="2844028" y="709276"/>
            <a:ext cx="6299972" cy="276999"/>
          </a:xfrm>
          <a:prstGeom prst="rect">
            <a:avLst/>
          </a:prstGeom>
        </p:spPr>
        <p:txBody>
          <a:bodyPr wrap="square">
            <a:spAutoFit/>
          </a:bodyPr>
          <a:lstStyle/>
          <a:p>
            <a:pPr algn="ctr">
              <a:tabLst>
                <a:tab pos="714375" algn="l"/>
                <a:tab pos="5465763" algn="r"/>
              </a:tabLst>
            </a:pPr>
            <a:r>
              <a:rPr lang="en-US" sz="1200" dirty="0">
                <a:solidFill>
                  <a:schemeClr val="accent6">
                    <a:lumMod val="20000"/>
                    <a:lumOff val="80000"/>
                  </a:schemeClr>
                </a:solidFill>
                <a:latin typeface="HelveticaNeueLT Std Thin" panose="020B0403020202020204" pitchFamily="34" charset="0"/>
              </a:rPr>
              <a:t>	</a:t>
            </a:r>
            <a:r>
              <a:rPr lang="en-US" sz="1200" dirty="0">
                <a:solidFill>
                  <a:schemeClr val="accent6">
                    <a:lumMod val="20000"/>
                    <a:lumOff val="80000"/>
                  </a:schemeClr>
                </a:solidFill>
                <a:latin typeface="Candara" panose="020E0502030303020204" pitchFamily="34" charset="0"/>
              </a:rPr>
              <a:t>Statutory Public Meeting	December 16, 2021</a:t>
            </a:r>
          </a:p>
        </p:txBody>
      </p:sp>
      <p:pic>
        <p:nvPicPr>
          <p:cNvPr id="13" name="Picture 12">
            <a:extLst>
              <a:ext uri="{FF2B5EF4-FFF2-40B4-BE49-F238E27FC236}">
                <a16:creationId xmlns="" xmlns:a16="http://schemas.microsoft.com/office/drawing/2014/main" id="{C34E399F-45D8-4E26-8A03-A6086A0CD077}"/>
              </a:ext>
            </a:extLst>
          </p:cNvPr>
          <p:cNvPicPr>
            <a:picLocks noChangeAspect="1" noChangeArrowheads="1"/>
          </p:cNvPicPr>
          <p:nvPr/>
        </p:nvPicPr>
        <p:blipFill>
          <a:blip r:embed="rId2" cstate="print">
            <a:alphaModFix amt="5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698346" y="5562508"/>
            <a:ext cx="922078" cy="62332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 xmlns:a16="http://schemas.microsoft.com/office/drawing/2014/main" id="{BDBEC7F8-50E9-4F04-98C3-9DAA05757C73}"/>
              </a:ext>
            </a:extLst>
          </p:cNvPr>
          <p:cNvSpPr/>
          <p:nvPr/>
        </p:nvSpPr>
        <p:spPr>
          <a:xfrm>
            <a:off x="2844028" y="6015335"/>
            <a:ext cx="6299972" cy="461665"/>
          </a:xfrm>
          <a:prstGeom prst="rect">
            <a:avLst/>
          </a:prstGeom>
        </p:spPr>
        <p:txBody>
          <a:bodyPr wrap="square">
            <a:spAutoFit/>
          </a:bodyPr>
          <a:lstStyle/>
          <a:p>
            <a:pPr algn="ctr">
              <a:tabLst>
                <a:tab pos="714375" algn="l"/>
                <a:tab pos="5465763" algn="r"/>
              </a:tabLst>
            </a:pPr>
            <a:r>
              <a:rPr lang="en-US" sz="1200" dirty="0">
                <a:solidFill>
                  <a:schemeClr val="accent6">
                    <a:lumMod val="20000"/>
                    <a:lumOff val="80000"/>
                  </a:schemeClr>
                </a:solidFill>
                <a:latin typeface="HelveticaNeueLT Std Thin" panose="020B0403020202020204" pitchFamily="34" charset="0"/>
              </a:rPr>
              <a:t>		</a:t>
            </a:r>
            <a:r>
              <a:rPr lang="en-US" sz="1200" dirty="0">
                <a:solidFill>
                  <a:schemeClr val="accent6">
                    <a:lumMod val="20000"/>
                    <a:lumOff val="80000"/>
                  </a:schemeClr>
                </a:solidFill>
                <a:latin typeface="Candara" panose="020E0502030303020204" pitchFamily="34" charset="0"/>
              </a:rPr>
              <a:t>Comprehensive Review &amp; Five-Year Update</a:t>
            </a:r>
          </a:p>
          <a:p>
            <a:pPr algn="ctr">
              <a:tabLst>
                <a:tab pos="714375" algn="l"/>
                <a:tab pos="5465763" algn="r"/>
              </a:tabLst>
            </a:pPr>
            <a:r>
              <a:rPr lang="en-US" sz="1200" dirty="0">
                <a:solidFill>
                  <a:schemeClr val="accent6">
                    <a:lumMod val="20000"/>
                    <a:lumOff val="80000"/>
                  </a:schemeClr>
                </a:solidFill>
                <a:latin typeface="Candara" panose="020E0502030303020204" pitchFamily="34" charset="0"/>
              </a:rPr>
              <a:t>		Township of Malahide Official Plan</a:t>
            </a:r>
          </a:p>
        </p:txBody>
      </p:sp>
      <p:pic>
        <p:nvPicPr>
          <p:cNvPr id="11" name="Picture 10" descr="Malahide Logo">
            <a:extLst>
              <a:ext uri="{FF2B5EF4-FFF2-40B4-BE49-F238E27FC236}">
                <a16:creationId xmlns="" xmlns:a16="http://schemas.microsoft.com/office/drawing/2014/main" id="{FC2E3D1B-6D88-44E7-9B58-C6B45815CBBD}"/>
              </a:ext>
            </a:extLst>
          </p:cNvPr>
          <p:cNvPicPr/>
          <p:nvPr/>
        </p:nvPicPr>
        <p:blipFill>
          <a:blip r:embed="rId4" cstate="print">
            <a:extLst>
              <a:ext uri="{28A0092B-C50C-407E-A947-70E740481C1C}">
                <a14:useLocalDpi xmlns:a14="http://schemas.microsoft.com/office/drawing/2010/main" val="0"/>
              </a:ext>
            </a:extLst>
          </a:blip>
          <a:srcRect b="8888"/>
          <a:stretch>
            <a:fillRect/>
          </a:stretch>
        </p:blipFill>
        <p:spPr>
          <a:xfrm>
            <a:off x="197798" y="141742"/>
            <a:ext cx="1752600" cy="706033"/>
          </a:xfrm>
          <a:prstGeom prst="rect">
            <a:avLst/>
          </a:prstGeom>
        </p:spPr>
      </p:pic>
    </p:spTree>
    <p:extLst>
      <p:ext uri="{BB962C8B-B14F-4D97-AF65-F5344CB8AC3E}">
        <p14:creationId xmlns:p14="http://schemas.microsoft.com/office/powerpoint/2010/main" val="1421100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Speech Bubble: Rectangle 1">
            <a:extLst>
              <a:ext uri="{FF2B5EF4-FFF2-40B4-BE49-F238E27FC236}">
                <a16:creationId xmlns="" xmlns:a16="http://schemas.microsoft.com/office/drawing/2014/main" id="{04978617-BBEC-4F4A-B0F2-37ECAD70B121}"/>
              </a:ext>
            </a:extLst>
          </p:cNvPr>
          <p:cNvSpPr/>
          <p:nvPr/>
        </p:nvSpPr>
        <p:spPr>
          <a:xfrm rot="5400000" flipV="1">
            <a:off x="-2189686" y="2153712"/>
            <a:ext cx="6858000" cy="2550572"/>
          </a:xfrm>
          <a:prstGeom prst="wedgeRectCallout">
            <a:avLst>
              <a:gd name="adj1" fmla="val -19710"/>
              <a:gd name="adj2" fmla="val 7421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05E5D309-780F-4D2D-9443-2E77B3FE3925}"/>
              </a:ext>
            </a:extLst>
          </p:cNvPr>
          <p:cNvSpPr txBox="1"/>
          <p:nvPr/>
        </p:nvSpPr>
        <p:spPr>
          <a:xfrm>
            <a:off x="3200400" y="1656380"/>
            <a:ext cx="5638801" cy="461665"/>
          </a:xfrm>
          <a:prstGeom prst="rect">
            <a:avLst/>
          </a:prstGeom>
          <a:noFill/>
          <a:effectLst/>
        </p:spPr>
        <p:txBody>
          <a:bodyPr wrap="square" rtlCol="0">
            <a:spAutoFit/>
          </a:bodyPr>
          <a:lstStyle/>
          <a:p>
            <a:r>
              <a:rPr lang="en-CA" sz="2400" b="1" spc="300" dirty="0">
                <a:solidFill>
                  <a:schemeClr val="bg1"/>
                </a:solidFill>
                <a:effectLst>
                  <a:outerShdw blurRad="38100" dist="38100" dir="2700000" algn="tl">
                    <a:srgbClr val="000000">
                      <a:alpha val="43137"/>
                    </a:srgbClr>
                  </a:outerShdw>
                </a:effectLst>
                <a:latin typeface="Myriad Pro" panose="020B0503030403020204" charset="0"/>
              </a:rPr>
              <a:t>PLANNING ENVIRONMMENT</a:t>
            </a:r>
          </a:p>
        </p:txBody>
      </p:sp>
      <p:sp>
        <p:nvSpPr>
          <p:cNvPr id="9" name="TextBox 8">
            <a:extLst>
              <a:ext uri="{FF2B5EF4-FFF2-40B4-BE49-F238E27FC236}">
                <a16:creationId xmlns="" xmlns:a16="http://schemas.microsoft.com/office/drawing/2014/main" id="{CC1F2B25-EF0B-45A8-85BB-FAF774373100}"/>
              </a:ext>
            </a:extLst>
          </p:cNvPr>
          <p:cNvSpPr txBox="1"/>
          <p:nvPr/>
        </p:nvSpPr>
        <p:spPr>
          <a:xfrm>
            <a:off x="3200400" y="2401298"/>
            <a:ext cx="5323593" cy="2893100"/>
          </a:xfrm>
          <a:prstGeom prst="rect">
            <a:avLst/>
          </a:prstGeom>
          <a:noFill/>
          <a:effectLst/>
        </p:spPr>
        <p:txBody>
          <a:bodyPr wrap="square" rtlCol="0">
            <a:spAutoFit/>
          </a:bodyPr>
          <a:lstStyle/>
          <a:p>
            <a:pPr marL="171450" indent="-171450">
              <a:buFont typeface="Arial" panose="020B0604020202020204" pitchFamily="34" charset="0"/>
              <a:buChar char="•"/>
            </a:pPr>
            <a:r>
              <a:rPr lang="en-US" sz="1400" dirty="0">
                <a:solidFill>
                  <a:schemeClr val="bg1"/>
                </a:solidFill>
                <a:latin typeface="Myriad Hebrew" pitchFamily="2" charset="-79"/>
                <a:cs typeface="Myriad Hebrew" pitchFamily="2" charset="-79"/>
              </a:rPr>
              <a:t>The Official Plan in effect was adopted August 16, 2001 and approved by the Province on March 9, 2003.</a:t>
            </a:r>
          </a:p>
          <a:p>
            <a:pPr marL="171450" indent="-171450">
              <a:buFont typeface="Arial" panose="020B0604020202020204" pitchFamily="34" charset="0"/>
              <a:buChar char="•"/>
            </a:pPr>
            <a:endParaRPr lang="en-US" sz="1400" dirty="0">
              <a:solidFill>
                <a:schemeClr val="bg1"/>
              </a:solidFill>
              <a:latin typeface="Myriad Hebrew" pitchFamily="2" charset="-79"/>
              <a:cs typeface="Myriad Hebrew" pitchFamily="2" charset="-79"/>
            </a:endParaRPr>
          </a:p>
          <a:p>
            <a:pPr marL="171450" indent="-171450">
              <a:buFont typeface="Arial" panose="020B0604020202020204" pitchFamily="34" charset="0"/>
              <a:buChar char="•"/>
            </a:pPr>
            <a:r>
              <a:rPr lang="en-US" sz="1400" dirty="0">
                <a:solidFill>
                  <a:schemeClr val="bg1"/>
                </a:solidFill>
                <a:latin typeface="Myriad Hebrew" pitchFamily="2" charset="-79"/>
                <a:cs typeface="Myriad Hebrew" pitchFamily="2" charset="-79"/>
              </a:rPr>
              <a:t>The Official Plan must conform to the County of Elgin Official Plan and must be consistent with the Provincial Policy Statement (2020).</a:t>
            </a:r>
          </a:p>
          <a:p>
            <a:pPr marL="171450" indent="-171450">
              <a:buFont typeface="Arial" panose="020B0604020202020204" pitchFamily="34" charset="0"/>
              <a:buChar char="•"/>
            </a:pPr>
            <a:endParaRPr lang="en-US" sz="1400" dirty="0">
              <a:solidFill>
                <a:schemeClr val="bg1"/>
              </a:solidFill>
              <a:latin typeface="Myriad Hebrew" pitchFamily="2" charset="-79"/>
              <a:cs typeface="Myriad Hebrew" pitchFamily="2" charset="-79"/>
            </a:endParaRPr>
          </a:p>
          <a:p>
            <a:pPr marL="171450" indent="-171450">
              <a:buFont typeface="Arial" panose="020B0604020202020204" pitchFamily="34" charset="0"/>
              <a:buChar char="•"/>
            </a:pPr>
            <a:r>
              <a:rPr lang="en-US" sz="1400" dirty="0">
                <a:solidFill>
                  <a:schemeClr val="bg1"/>
                </a:solidFill>
                <a:latin typeface="Myriad Hebrew" pitchFamily="2" charset="-79"/>
                <a:cs typeface="Myriad Hebrew" pitchFamily="2" charset="-79"/>
              </a:rPr>
              <a:t>The Official Plan has been the subject of 19 amendments (not all of which were approved).</a:t>
            </a:r>
          </a:p>
          <a:p>
            <a:pPr marL="171450" indent="-171450">
              <a:buFont typeface="Arial" panose="020B0604020202020204" pitchFamily="34" charset="0"/>
              <a:buChar char="•"/>
            </a:pPr>
            <a:endParaRPr lang="en-US" sz="1400" dirty="0">
              <a:solidFill>
                <a:schemeClr val="bg1"/>
              </a:solidFill>
              <a:latin typeface="Myriad Hebrew" pitchFamily="2" charset="-79"/>
              <a:cs typeface="Myriad Hebrew" pitchFamily="2" charset="-79"/>
            </a:endParaRPr>
          </a:p>
          <a:p>
            <a:pPr marL="171450" indent="-171450">
              <a:buFont typeface="Arial" panose="020B0604020202020204" pitchFamily="34" charset="0"/>
              <a:buChar char="•"/>
            </a:pPr>
            <a:r>
              <a:rPr lang="en-US" sz="1400" dirty="0">
                <a:solidFill>
                  <a:schemeClr val="bg1"/>
                </a:solidFill>
                <a:latin typeface="Myriad Hebrew" pitchFamily="2" charset="-79"/>
                <a:cs typeface="Myriad Hebrew" pitchFamily="2" charset="-79"/>
              </a:rPr>
              <a:t>The Planning Act requires a Municipality to undertake a review of its Official Plan every five years. The last review was undertaken in 2013.</a:t>
            </a:r>
          </a:p>
        </p:txBody>
      </p:sp>
      <p:sp>
        <p:nvSpPr>
          <p:cNvPr id="10" name="Rectangle 9">
            <a:extLst>
              <a:ext uri="{FF2B5EF4-FFF2-40B4-BE49-F238E27FC236}">
                <a16:creationId xmlns="" xmlns:a16="http://schemas.microsoft.com/office/drawing/2014/main" id="{C8E7E129-F48A-2D4B-9BE2-86B8EF1E3355}"/>
              </a:ext>
            </a:extLst>
          </p:cNvPr>
          <p:cNvSpPr/>
          <p:nvPr/>
        </p:nvSpPr>
        <p:spPr>
          <a:xfrm>
            <a:off x="2844028" y="709276"/>
            <a:ext cx="6299972" cy="276999"/>
          </a:xfrm>
          <a:prstGeom prst="rect">
            <a:avLst/>
          </a:prstGeom>
        </p:spPr>
        <p:txBody>
          <a:bodyPr wrap="square">
            <a:spAutoFit/>
          </a:bodyPr>
          <a:lstStyle/>
          <a:p>
            <a:pPr algn="ctr">
              <a:tabLst>
                <a:tab pos="714375" algn="l"/>
                <a:tab pos="5465763" algn="r"/>
              </a:tabLst>
            </a:pPr>
            <a:r>
              <a:rPr lang="en-US" sz="1200" dirty="0">
                <a:solidFill>
                  <a:schemeClr val="accent6">
                    <a:lumMod val="20000"/>
                    <a:lumOff val="80000"/>
                  </a:schemeClr>
                </a:solidFill>
                <a:latin typeface="HelveticaNeueLT Std Thin" panose="020B0403020202020204" pitchFamily="34" charset="0"/>
              </a:rPr>
              <a:t>	</a:t>
            </a:r>
            <a:r>
              <a:rPr lang="en-US" sz="1200" dirty="0">
                <a:solidFill>
                  <a:schemeClr val="accent6">
                    <a:lumMod val="20000"/>
                    <a:lumOff val="80000"/>
                  </a:schemeClr>
                </a:solidFill>
                <a:latin typeface="Candara" panose="020E0502030303020204" pitchFamily="34" charset="0"/>
              </a:rPr>
              <a:t>Statutory Public Meeting	December 16, 2021</a:t>
            </a:r>
          </a:p>
        </p:txBody>
      </p:sp>
      <p:pic>
        <p:nvPicPr>
          <p:cNvPr id="13" name="Picture 12">
            <a:extLst>
              <a:ext uri="{FF2B5EF4-FFF2-40B4-BE49-F238E27FC236}">
                <a16:creationId xmlns="" xmlns:a16="http://schemas.microsoft.com/office/drawing/2014/main" id="{C34E399F-45D8-4E26-8A03-A6086A0CD077}"/>
              </a:ext>
            </a:extLst>
          </p:cNvPr>
          <p:cNvPicPr>
            <a:picLocks noChangeAspect="1" noChangeArrowheads="1"/>
          </p:cNvPicPr>
          <p:nvPr/>
        </p:nvPicPr>
        <p:blipFill>
          <a:blip r:embed="rId2" cstate="print">
            <a:alphaModFix amt="5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960975" y="5562508"/>
            <a:ext cx="922078" cy="62332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 xmlns:a16="http://schemas.microsoft.com/office/drawing/2014/main" id="{BDBEC7F8-50E9-4F04-98C3-9DAA05757C73}"/>
              </a:ext>
            </a:extLst>
          </p:cNvPr>
          <p:cNvSpPr/>
          <p:nvPr/>
        </p:nvSpPr>
        <p:spPr>
          <a:xfrm>
            <a:off x="2844028" y="6015335"/>
            <a:ext cx="6299972" cy="461665"/>
          </a:xfrm>
          <a:prstGeom prst="rect">
            <a:avLst/>
          </a:prstGeom>
        </p:spPr>
        <p:txBody>
          <a:bodyPr wrap="square">
            <a:spAutoFit/>
          </a:bodyPr>
          <a:lstStyle/>
          <a:p>
            <a:pPr algn="ctr">
              <a:tabLst>
                <a:tab pos="714375" algn="l"/>
                <a:tab pos="5465763" algn="r"/>
              </a:tabLst>
            </a:pPr>
            <a:r>
              <a:rPr lang="en-US" sz="1200" dirty="0">
                <a:solidFill>
                  <a:schemeClr val="accent6">
                    <a:lumMod val="20000"/>
                    <a:lumOff val="80000"/>
                  </a:schemeClr>
                </a:solidFill>
                <a:latin typeface="HelveticaNeueLT Std Thin" panose="020B0403020202020204" pitchFamily="34" charset="0"/>
              </a:rPr>
              <a:t>		</a:t>
            </a:r>
            <a:r>
              <a:rPr lang="en-US" sz="1200" dirty="0">
                <a:solidFill>
                  <a:schemeClr val="accent6">
                    <a:lumMod val="20000"/>
                    <a:lumOff val="80000"/>
                  </a:schemeClr>
                </a:solidFill>
                <a:latin typeface="Candara" panose="020E0502030303020204" pitchFamily="34" charset="0"/>
              </a:rPr>
              <a:t>Comprehensive Review &amp; Five-Year Update</a:t>
            </a:r>
          </a:p>
          <a:p>
            <a:pPr algn="ctr">
              <a:tabLst>
                <a:tab pos="714375" algn="l"/>
                <a:tab pos="5465763" algn="r"/>
              </a:tabLst>
            </a:pPr>
            <a:r>
              <a:rPr lang="en-US" sz="1200" dirty="0">
                <a:solidFill>
                  <a:schemeClr val="accent6">
                    <a:lumMod val="20000"/>
                    <a:lumOff val="80000"/>
                  </a:schemeClr>
                </a:solidFill>
                <a:latin typeface="Candara" panose="020E0502030303020204" pitchFamily="34" charset="0"/>
              </a:rPr>
              <a:t>		Township of Malahide Official Plan</a:t>
            </a:r>
          </a:p>
        </p:txBody>
      </p:sp>
      <p:pic>
        <p:nvPicPr>
          <p:cNvPr id="11" name="Picture 10" descr="Malahide Logo">
            <a:extLst>
              <a:ext uri="{FF2B5EF4-FFF2-40B4-BE49-F238E27FC236}">
                <a16:creationId xmlns="" xmlns:a16="http://schemas.microsoft.com/office/drawing/2014/main" id="{E2249E45-18E6-4406-8E36-524E243D3AEA}"/>
              </a:ext>
            </a:extLst>
          </p:cNvPr>
          <p:cNvPicPr/>
          <p:nvPr/>
        </p:nvPicPr>
        <p:blipFill>
          <a:blip r:embed="rId4" cstate="print">
            <a:extLst>
              <a:ext uri="{28A0092B-C50C-407E-A947-70E740481C1C}">
                <a14:useLocalDpi xmlns:a14="http://schemas.microsoft.com/office/drawing/2010/main" val="0"/>
              </a:ext>
            </a:extLst>
          </a:blip>
          <a:srcRect b="8888"/>
          <a:stretch>
            <a:fillRect/>
          </a:stretch>
        </p:blipFill>
        <p:spPr>
          <a:xfrm>
            <a:off x="197798" y="141742"/>
            <a:ext cx="1752600" cy="706033"/>
          </a:xfrm>
          <a:prstGeom prst="rect">
            <a:avLst/>
          </a:prstGeom>
        </p:spPr>
      </p:pic>
    </p:spTree>
    <p:extLst>
      <p:ext uri="{BB962C8B-B14F-4D97-AF65-F5344CB8AC3E}">
        <p14:creationId xmlns:p14="http://schemas.microsoft.com/office/powerpoint/2010/main" val="2623417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C9982E4-1D71-1E49-92AF-B662D6D541AA}"/>
              </a:ext>
            </a:extLst>
          </p:cNvPr>
          <p:cNvSpPr/>
          <p:nvPr/>
        </p:nvSpPr>
        <p:spPr>
          <a:xfrm>
            <a:off x="-30480" y="0"/>
            <a:ext cx="9174480" cy="289671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peech Bubble: Rectangle 1">
            <a:extLst>
              <a:ext uri="{FF2B5EF4-FFF2-40B4-BE49-F238E27FC236}">
                <a16:creationId xmlns="" xmlns:a16="http://schemas.microsoft.com/office/drawing/2014/main" id="{04978617-BBEC-4F4A-B0F2-37ECAD70B121}"/>
              </a:ext>
            </a:extLst>
          </p:cNvPr>
          <p:cNvSpPr/>
          <p:nvPr/>
        </p:nvSpPr>
        <p:spPr>
          <a:xfrm rot="10800000" flipV="1">
            <a:off x="-30481" y="267248"/>
            <a:ext cx="6552055" cy="2585323"/>
          </a:xfrm>
          <a:prstGeom prst="wedgeRectCallout">
            <a:avLst>
              <a:gd name="adj1" fmla="val -21205"/>
              <a:gd name="adj2" fmla="val 6698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05E5D309-780F-4D2D-9443-2E77B3FE3925}"/>
              </a:ext>
            </a:extLst>
          </p:cNvPr>
          <p:cNvSpPr txBox="1"/>
          <p:nvPr/>
        </p:nvSpPr>
        <p:spPr>
          <a:xfrm>
            <a:off x="-30480" y="1478498"/>
            <a:ext cx="9174480" cy="502702"/>
          </a:xfrm>
          <a:prstGeom prst="rect">
            <a:avLst/>
          </a:prstGeom>
          <a:noFill/>
          <a:effectLst/>
        </p:spPr>
        <p:txBody>
          <a:bodyPr wrap="square" rtlCol="0">
            <a:spAutoFit/>
          </a:bodyPr>
          <a:lstStyle/>
          <a:p>
            <a:pPr algn="ctr">
              <a:lnSpc>
                <a:spcPts val="3240"/>
              </a:lnSpc>
            </a:pPr>
            <a:r>
              <a:rPr lang="en-CA" sz="2800" b="1" spc="300" dirty="0">
                <a:solidFill>
                  <a:schemeClr val="bg1"/>
                </a:solidFill>
                <a:effectLst>
                  <a:outerShdw blurRad="38100" dist="38100" dir="2700000" algn="tl">
                    <a:srgbClr val="000000">
                      <a:alpha val="43137"/>
                    </a:srgbClr>
                  </a:outerShdw>
                </a:effectLst>
                <a:latin typeface="Myriad Pro" panose="020B0503030403020204" charset="0"/>
              </a:rPr>
              <a:t>OFFICIAL PLAN AMENDMENT NO. 20</a:t>
            </a:r>
          </a:p>
        </p:txBody>
      </p:sp>
      <p:sp>
        <p:nvSpPr>
          <p:cNvPr id="9" name="TextBox 8">
            <a:extLst>
              <a:ext uri="{FF2B5EF4-FFF2-40B4-BE49-F238E27FC236}">
                <a16:creationId xmlns="" xmlns:a16="http://schemas.microsoft.com/office/drawing/2014/main" id="{CC1F2B25-EF0B-45A8-85BB-FAF774373100}"/>
              </a:ext>
            </a:extLst>
          </p:cNvPr>
          <p:cNvSpPr txBox="1"/>
          <p:nvPr/>
        </p:nvSpPr>
        <p:spPr>
          <a:xfrm>
            <a:off x="685100" y="3685582"/>
            <a:ext cx="7820321" cy="1815882"/>
          </a:xfrm>
          <a:prstGeom prst="rect">
            <a:avLst/>
          </a:prstGeom>
          <a:noFill/>
          <a:effectLst/>
        </p:spPr>
        <p:txBody>
          <a:bodyPr wrap="square" rtlCol="0">
            <a:spAutoFit/>
          </a:bodyPr>
          <a:lstStyle/>
          <a:p>
            <a:pPr marL="171450" indent="-171450">
              <a:buFont typeface="Arial" panose="020B0604020202020204" pitchFamily="34" charset="0"/>
              <a:buChar char="•"/>
            </a:pPr>
            <a:r>
              <a:rPr lang="en-US" sz="1400" dirty="0">
                <a:solidFill>
                  <a:schemeClr val="bg1">
                    <a:lumMod val="65000"/>
                  </a:schemeClr>
                </a:solidFill>
                <a:latin typeface="Myriad Hebrew" pitchFamily="2" charset="-79"/>
                <a:cs typeface="Myriad Hebrew" pitchFamily="2" charset="-79"/>
              </a:rPr>
              <a:t>Reflects the current situation and the most recent population projections to the year 2045.  </a:t>
            </a:r>
          </a:p>
          <a:p>
            <a:pPr marL="171450" indent="-171450">
              <a:buFont typeface="Arial" panose="020B0604020202020204" pitchFamily="34" charset="0"/>
              <a:buChar char="•"/>
            </a:pPr>
            <a:endParaRPr lang="en-US" sz="1400" dirty="0">
              <a:solidFill>
                <a:schemeClr val="bg1">
                  <a:lumMod val="65000"/>
                </a:schemeClr>
              </a:solidFill>
              <a:latin typeface="Myriad Hebrew" pitchFamily="2" charset="-79"/>
              <a:cs typeface="Myriad Hebrew" pitchFamily="2" charset="-79"/>
            </a:endParaRPr>
          </a:p>
          <a:p>
            <a:pPr marL="171450" indent="-171450">
              <a:buFont typeface="Arial" panose="020B0604020202020204" pitchFamily="34" charset="0"/>
              <a:buChar char="•"/>
            </a:pPr>
            <a:r>
              <a:rPr lang="en-US" sz="1400" dirty="0">
                <a:solidFill>
                  <a:schemeClr val="bg1">
                    <a:lumMod val="65000"/>
                  </a:schemeClr>
                </a:solidFill>
                <a:latin typeface="Myriad Hebrew" pitchFamily="2" charset="-79"/>
                <a:cs typeface="Myriad Hebrew" pitchFamily="2" charset="-79"/>
              </a:rPr>
              <a:t>Acknowledges the hierarchy of the County of Elgin Official Plan.</a:t>
            </a:r>
          </a:p>
          <a:p>
            <a:pPr marL="171450" indent="-171450">
              <a:buFont typeface="Arial" panose="020B0604020202020204" pitchFamily="34" charset="0"/>
              <a:buChar char="•"/>
            </a:pPr>
            <a:endParaRPr lang="en-US" sz="1400" dirty="0">
              <a:solidFill>
                <a:schemeClr val="bg1">
                  <a:lumMod val="65000"/>
                </a:schemeClr>
              </a:solidFill>
              <a:latin typeface="Myriad Hebrew" pitchFamily="2" charset="-79"/>
              <a:cs typeface="Myriad Hebrew" pitchFamily="2" charset="-79"/>
            </a:endParaRPr>
          </a:p>
          <a:p>
            <a:pPr marL="171450" indent="-171450">
              <a:buFont typeface="Arial" panose="020B0604020202020204" pitchFamily="34" charset="0"/>
              <a:buChar char="•"/>
            </a:pPr>
            <a:r>
              <a:rPr lang="en-US" sz="1400" dirty="0">
                <a:solidFill>
                  <a:schemeClr val="bg1">
                    <a:lumMod val="65000"/>
                  </a:schemeClr>
                </a:solidFill>
                <a:latin typeface="Myriad Hebrew" pitchFamily="2" charset="-79"/>
                <a:cs typeface="Myriad Hebrew" pitchFamily="2" charset="-79"/>
              </a:rPr>
              <a:t>Re-iterates matters of Provincial Interest.</a:t>
            </a:r>
          </a:p>
          <a:p>
            <a:pPr marL="171450" indent="-171450">
              <a:buFont typeface="Arial" panose="020B0604020202020204" pitchFamily="34" charset="0"/>
              <a:buChar char="•"/>
            </a:pPr>
            <a:endParaRPr lang="en-US" sz="1400" dirty="0">
              <a:solidFill>
                <a:schemeClr val="bg1">
                  <a:lumMod val="65000"/>
                </a:schemeClr>
              </a:solidFill>
              <a:latin typeface="Myriad Hebrew" pitchFamily="2" charset="-79"/>
              <a:cs typeface="Myriad Hebrew" pitchFamily="2" charset="-79"/>
            </a:endParaRPr>
          </a:p>
          <a:p>
            <a:pPr marL="171450" indent="-171450">
              <a:buFont typeface="Arial" panose="020B0604020202020204" pitchFamily="34" charset="0"/>
              <a:buChar char="•"/>
            </a:pPr>
            <a:r>
              <a:rPr lang="en-US" sz="1400" dirty="0">
                <a:solidFill>
                  <a:schemeClr val="bg1">
                    <a:lumMod val="65000"/>
                  </a:schemeClr>
                </a:solidFill>
                <a:latin typeface="Myriad Hebrew" pitchFamily="2" charset="-79"/>
                <a:cs typeface="Myriad Hebrew" pitchFamily="2" charset="-79"/>
              </a:rPr>
              <a:t>Updates policies related to Settlement Areas to mirror the policies in the 2020 Provincial Policy Statement</a:t>
            </a:r>
          </a:p>
        </p:txBody>
      </p:sp>
      <p:pic>
        <p:nvPicPr>
          <p:cNvPr id="12" name="Picture 11">
            <a:extLst>
              <a:ext uri="{FF2B5EF4-FFF2-40B4-BE49-F238E27FC236}">
                <a16:creationId xmlns="" xmlns:a16="http://schemas.microsoft.com/office/drawing/2014/main" id="{61A1077F-C9F5-4A32-86FE-72A1C0B873F4}"/>
              </a:ext>
            </a:extLst>
          </p:cNvPr>
          <p:cNvPicPr>
            <a:picLocks noChangeAspect="1" noChangeArrowheads="1"/>
          </p:cNvPicPr>
          <p:nvPr/>
        </p:nvPicPr>
        <p:blipFill>
          <a:blip r:embed="rId2" cstate="print">
            <a:alphaModFix amt="5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661840" y="6006080"/>
            <a:ext cx="922078" cy="62332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 xmlns:a16="http://schemas.microsoft.com/office/drawing/2014/main" id="{44765BD6-F94F-4EAF-AB04-AD29464137B1}"/>
              </a:ext>
            </a:extLst>
          </p:cNvPr>
          <p:cNvSpPr/>
          <p:nvPr/>
        </p:nvSpPr>
        <p:spPr>
          <a:xfrm>
            <a:off x="457199" y="709276"/>
            <a:ext cx="8078345" cy="461665"/>
          </a:xfrm>
          <a:prstGeom prst="rect">
            <a:avLst/>
          </a:prstGeom>
        </p:spPr>
        <p:txBody>
          <a:bodyPr wrap="square">
            <a:spAutoFit/>
          </a:bodyPr>
          <a:lstStyle/>
          <a:p>
            <a:pPr defTabSz="931863">
              <a:tabLst>
                <a:tab pos="3946525" algn="ctr"/>
                <a:tab pos="7894638" algn="r"/>
              </a:tabLst>
            </a:pPr>
            <a:r>
              <a:rPr lang="en-US" sz="1200" dirty="0">
                <a:solidFill>
                  <a:schemeClr val="bg1">
                    <a:lumMod val="85000"/>
                  </a:schemeClr>
                </a:solidFill>
                <a:latin typeface="Candara" panose="020E0502030303020204" pitchFamily="34" charset="0"/>
              </a:rPr>
              <a:t>Comprehensive Review &amp; Update	Statutory Public Meeting	December 16, 2021</a:t>
            </a:r>
          </a:p>
          <a:p>
            <a:pPr defTabSz="931863">
              <a:tabLst>
                <a:tab pos="3946525" algn="ctr"/>
                <a:tab pos="7894638" algn="r"/>
              </a:tabLst>
            </a:pPr>
            <a:r>
              <a:rPr lang="en-US" sz="1200" dirty="0">
                <a:solidFill>
                  <a:schemeClr val="bg1">
                    <a:lumMod val="85000"/>
                  </a:schemeClr>
                </a:solidFill>
                <a:latin typeface="Candara" panose="020E0502030303020204" pitchFamily="34" charset="0"/>
              </a:rPr>
              <a:t>Township of Malahide Official Plan</a:t>
            </a:r>
          </a:p>
        </p:txBody>
      </p:sp>
      <p:sp>
        <p:nvSpPr>
          <p:cNvPr id="10" name="TextBox 9">
            <a:extLst>
              <a:ext uri="{FF2B5EF4-FFF2-40B4-BE49-F238E27FC236}">
                <a16:creationId xmlns="" xmlns:a16="http://schemas.microsoft.com/office/drawing/2014/main" id="{05E5D309-780F-4D2D-9443-2E77B3FE3925}"/>
              </a:ext>
            </a:extLst>
          </p:cNvPr>
          <p:cNvSpPr txBox="1"/>
          <p:nvPr/>
        </p:nvSpPr>
        <p:spPr>
          <a:xfrm>
            <a:off x="8021" y="2069070"/>
            <a:ext cx="9174480" cy="449803"/>
          </a:xfrm>
          <a:prstGeom prst="rect">
            <a:avLst/>
          </a:prstGeom>
          <a:noFill/>
          <a:effectLst/>
        </p:spPr>
        <p:txBody>
          <a:bodyPr wrap="square" rtlCol="0">
            <a:spAutoFit/>
          </a:bodyPr>
          <a:lstStyle/>
          <a:p>
            <a:pPr algn="ctr">
              <a:lnSpc>
                <a:spcPts val="3240"/>
              </a:lnSpc>
            </a:pPr>
            <a:r>
              <a:rPr lang="en-CA" sz="1600" b="1" spc="300" dirty="0">
                <a:solidFill>
                  <a:schemeClr val="bg1"/>
                </a:solidFill>
                <a:latin typeface="Myriad Pro" panose="020B0503030403020204" charset="0"/>
              </a:rPr>
              <a:t>Updates Related to Current Projections &amp; Planning Framework</a:t>
            </a:r>
          </a:p>
        </p:txBody>
      </p:sp>
      <p:pic>
        <p:nvPicPr>
          <p:cNvPr id="11" name="Picture 10" descr="Malahide Logo">
            <a:extLst>
              <a:ext uri="{FF2B5EF4-FFF2-40B4-BE49-F238E27FC236}">
                <a16:creationId xmlns="" xmlns:a16="http://schemas.microsoft.com/office/drawing/2014/main" id="{20F2AAB7-1CAE-4A90-A34E-6FA7CF4D2A6A}"/>
              </a:ext>
            </a:extLst>
          </p:cNvPr>
          <p:cNvPicPr/>
          <p:nvPr/>
        </p:nvPicPr>
        <p:blipFill>
          <a:blip r:embed="rId4" cstate="print">
            <a:extLst>
              <a:ext uri="{28A0092B-C50C-407E-A947-70E740481C1C}">
                <a14:useLocalDpi xmlns:a14="http://schemas.microsoft.com/office/drawing/2010/main" val="0"/>
              </a:ext>
            </a:extLst>
          </a:blip>
          <a:srcRect b="8888"/>
          <a:stretch>
            <a:fillRect/>
          </a:stretch>
        </p:blipFill>
        <p:spPr>
          <a:xfrm>
            <a:off x="7010400" y="5923367"/>
            <a:ext cx="1752600" cy="706033"/>
          </a:xfrm>
          <a:prstGeom prst="rect">
            <a:avLst/>
          </a:prstGeom>
        </p:spPr>
      </p:pic>
    </p:spTree>
    <p:extLst>
      <p:ext uri="{BB962C8B-B14F-4D97-AF65-F5344CB8AC3E}">
        <p14:creationId xmlns:p14="http://schemas.microsoft.com/office/powerpoint/2010/main" val="647296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C9982E4-1D71-1E49-92AF-B662D6D541AA}"/>
              </a:ext>
            </a:extLst>
          </p:cNvPr>
          <p:cNvSpPr/>
          <p:nvPr/>
        </p:nvSpPr>
        <p:spPr>
          <a:xfrm>
            <a:off x="-30480" y="0"/>
            <a:ext cx="9174480" cy="289671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peech Bubble: Rectangle 1">
            <a:extLst>
              <a:ext uri="{FF2B5EF4-FFF2-40B4-BE49-F238E27FC236}">
                <a16:creationId xmlns="" xmlns:a16="http://schemas.microsoft.com/office/drawing/2014/main" id="{04978617-BBEC-4F4A-B0F2-37ECAD70B121}"/>
              </a:ext>
            </a:extLst>
          </p:cNvPr>
          <p:cNvSpPr/>
          <p:nvPr/>
        </p:nvSpPr>
        <p:spPr>
          <a:xfrm rot="10800000" flipV="1">
            <a:off x="-30480" y="267248"/>
            <a:ext cx="6552055" cy="2585323"/>
          </a:xfrm>
          <a:prstGeom prst="wedgeRectCallout">
            <a:avLst>
              <a:gd name="adj1" fmla="val -21205"/>
              <a:gd name="adj2" fmla="val 6698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05E5D309-780F-4D2D-9443-2E77B3FE3925}"/>
              </a:ext>
            </a:extLst>
          </p:cNvPr>
          <p:cNvSpPr txBox="1"/>
          <p:nvPr/>
        </p:nvSpPr>
        <p:spPr>
          <a:xfrm>
            <a:off x="-30480" y="1478498"/>
            <a:ext cx="9174480" cy="502702"/>
          </a:xfrm>
          <a:prstGeom prst="rect">
            <a:avLst/>
          </a:prstGeom>
          <a:noFill/>
          <a:effectLst/>
        </p:spPr>
        <p:txBody>
          <a:bodyPr wrap="square" rtlCol="0">
            <a:spAutoFit/>
          </a:bodyPr>
          <a:lstStyle/>
          <a:p>
            <a:pPr algn="ctr">
              <a:lnSpc>
                <a:spcPts val="3240"/>
              </a:lnSpc>
            </a:pPr>
            <a:r>
              <a:rPr lang="en-CA" sz="2800" b="1" spc="300" dirty="0">
                <a:solidFill>
                  <a:schemeClr val="bg1"/>
                </a:solidFill>
                <a:effectLst>
                  <a:outerShdw blurRad="38100" dist="38100" dir="2700000" algn="tl">
                    <a:srgbClr val="000000">
                      <a:alpha val="43137"/>
                    </a:srgbClr>
                  </a:outerShdw>
                </a:effectLst>
                <a:latin typeface="Myriad Pro" panose="020B0503030403020204" charset="0"/>
              </a:rPr>
              <a:t>OFFICIAL PLAN AMENDMENT NO. 20</a:t>
            </a:r>
          </a:p>
        </p:txBody>
      </p:sp>
      <p:sp>
        <p:nvSpPr>
          <p:cNvPr id="9" name="TextBox 8">
            <a:extLst>
              <a:ext uri="{FF2B5EF4-FFF2-40B4-BE49-F238E27FC236}">
                <a16:creationId xmlns="" xmlns:a16="http://schemas.microsoft.com/office/drawing/2014/main" id="{CC1F2B25-EF0B-45A8-85BB-FAF774373100}"/>
              </a:ext>
            </a:extLst>
          </p:cNvPr>
          <p:cNvSpPr txBox="1"/>
          <p:nvPr/>
        </p:nvSpPr>
        <p:spPr>
          <a:xfrm>
            <a:off x="685100" y="3651176"/>
            <a:ext cx="7820321" cy="1600438"/>
          </a:xfrm>
          <a:prstGeom prst="rect">
            <a:avLst/>
          </a:prstGeom>
          <a:noFill/>
          <a:effectLst/>
        </p:spPr>
        <p:txBody>
          <a:bodyPr wrap="square" rtlCol="0">
            <a:spAutoFit/>
          </a:bodyPr>
          <a:lstStyle/>
          <a:p>
            <a:pPr marL="171450" indent="-171450">
              <a:buFont typeface="Arial" panose="020B0604020202020204" pitchFamily="34" charset="0"/>
              <a:buChar char="•"/>
            </a:pPr>
            <a:r>
              <a:rPr lang="en-US" sz="1400" dirty="0">
                <a:solidFill>
                  <a:schemeClr val="bg1">
                    <a:lumMod val="65000"/>
                  </a:schemeClr>
                </a:solidFill>
                <a:latin typeface="Myriad Hebrew" pitchFamily="2" charset="-79"/>
                <a:cs typeface="Myriad Hebrew" pitchFamily="2" charset="-79"/>
              </a:rPr>
              <a:t>New section added to provide direction on the regulation of cannabis operations resulting from several inquiries received by the Township since the Federal government issued sweeping approvals for the industry. </a:t>
            </a:r>
          </a:p>
          <a:p>
            <a:pPr marL="171450" indent="-171450">
              <a:buFont typeface="Arial" panose="020B0604020202020204" pitchFamily="34" charset="0"/>
              <a:buChar char="•"/>
            </a:pPr>
            <a:endParaRPr lang="en-US" sz="1400" dirty="0">
              <a:solidFill>
                <a:schemeClr val="bg1">
                  <a:lumMod val="65000"/>
                </a:schemeClr>
              </a:solidFill>
              <a:latin typeface="Myriad Hebrew" pitchFamily="2" charset="-79"/>
              <a:cs typeface="Myriad Hebrew" pitchFamily="2" charset="-79"/>
            </a:endParaRPr>
          </a:p>
          <a:p>
            <a:pPr marL="171450" indent="-171450">
              <a:buFont typeface="Arial" panose="020B0604020202020204" pitchFamily="34" charset="0"/>
              <a:buChar char="•"/>
            </a:pPr>
            <a:r>
              <a:rPr lang="en-US" sz="1400" dirty="0">
                <a:solidFill>
                  <a:schemeClr val="bg1">
                    <a:lumMod val="65000"/>
                  </a:schemeClr>
                </a:solidFill>
                <a:latin typeface="Myriad Hebrew" pitchFamily="2" charset="-79"/>
                <a:cs typeface="Myriad Hebrew" pitchFamily="2" charset="-79"/>
              </a:rPr>
              <a:t>Cannabis Production and Processing is proposed to be permitted in Agricultural and Industrial designations where it can be demonstrated by applicants that the use will be compatible with existing and planned surrounding land uses.</a:t>
            </a:r>
          </a:p>
        </p:txBody>
      </p:sp>
      <p:pic>
        <p:nvPicPr>
          <p:cNvPr id="12" name="Picture 11">
            <a:extLst>
              <a:ext uri="{FF2B5EF4-FFF2-40B4-BE49-F238E27FC236}">
                <a16:creationId xmlns="" xmlns:a16="http://schemas.microsoft.com/office/drawing/2014/main" id="{61A1077F-C9F5-4A32-86FE-72A1C0B873F4}"/>
              </a:ext>
            </a:extLst>
          </p:cNvPr>
          <p:cNvPicPr>
            <a:picLocks noChangeAspect="1" noChangeArrowheads="1"/>
          </p:cNvPicPr>
          <p:nvPr/>
        </p:nvPicPr>
        <p:blipFill>
          <a:blip r:embed="rId2" cstate="print">
            <a:alphaModFix amt="5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661840" y="6006080"/>
            <a:ext cx="922078" cy="62332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 xmlns:a16="http://schemas.microsoft.com/office/drawing/2014/main" id="{44765BD6-F94F-4EAF-AB04-AD29464137B1}"/>
              </a:ext>
            </a:extLst>
          </p:cNvPr>
          <p:cNvSpPr/>
          <p:nvPr/>
        </p:nvSpPr>
        <p:spPr>
          <a:xfrm>
            <a:off x="457199" y="709276"/>
            <a:ext cx="8078345" cy="461665"/>
          </a:xfrm>
          <a:prstGeom prst="rect">
            <a:avLst/>
          </a:prstGeom>
        </p:spPr>
        <p:txBody>
          <a:bodyPr wrap="square">
            <a:spAutoFit/>
          </a:bodyPr>
          <a:lstStyle/>
          <a:p>
            <a:pPr defTabSz="931863">
              <a:tabLst>
                <a:tab pos="3946525" algn="ctr"/>
                <a:tab pos="7894638" algn="r"/>
              </a:tabLst>
            </a:pPr>
            <a:r>
              <a:rPr lang="en-US" sz="1200" dirty="0">
                <a:solidFill>
                  <a:schemeClr val="bg1">
                    <a:lumMod val="85000"/>
                  </a:schemeClr>
                </a:solidFill>
                <a:latin typeface="Candara" panose="020E0502030303020204" pitchFamily="34" charset="0"/>
              </a:rPr>
              <a:t>Comprehensive Review &amp; Update	Statutory Public Meeting	December 16, 2021</a:t>
            </a:r>
          </a:p>
          <a:p>
            <a:pPr defTabSz="931863">
              <a:tabLst>
                <a:tab pos="3946525" algn="ctr"/>
                <a:tab pos="7894638" algn="r"/>
              </a:tabLst>
            </a:pPr>
            <a:r>
              <a:rPr lang="en-US" sz="1200" dirty="0">
                <a:solidFill>
                  <a:schemeClr val="bg1">
                    <a:lumMod val="85000"/>
                  </a:schemeClr>
                </a:solidFill>
                <a:latin typeface="Candara" panose="020E0502030303020204" pitchFamily="34" charset="0"/>
              </a:rPr>
              <a:t>Township of Malahide Official Plan</a:t>
            </a:r>
          </a:p>
        </p:txBody>
      </p:sp>
      <p:sp>
        <p:nvSpPr>
          <p:cNvPr id="10" name="TextBox 9">
            <a:extLst>
              <a:ext uri="{FF2B5EF4-FFF2-40B4-BE49-F238E27FC236}">
                <a16:creationId xmlns="" xmlns:a16="http://schemas.microsoft.com/office/drawing/2014/main" id="{05E5D309-780F-4D2D-9443-2E77B3FE3925}"/>
              </a:ext>
            </a:extLst>
          </p:cNvPr>
          <p:cNvSpPr txBox="1"/>
          <p:nvPr/>
        </p:nvSpPr>
        <p:spPr>
          <a:xfrm>
            <a:off x="8021" y="2069070"/>
            <a:ext cx="9174480" cy="449803"/>
          </a:xfrm>
          <a:prstGeom prst="rect">
            <a:avLst/>
          </a:prstGeom>
          <a:noFill/>
          <a:effectLst/>
        </p:spPr>
        <p:txBody>
          <a:bodyPr wrap="square" rtlCol="0">
            <a:spAutoFit/>
          </a:bodyPr>
          <a:lstStyle/>
          <a:p>
            <a:pPr algn="ctr">
              <a:lnSpc>
                <a:spcPts val="3240"/>
              </a:lnSpc>
            </a:pPr>
            <a:r>
              <a:rPr lang="en-CA" sz="1600" b="1" spc="300" dirty="0">
                <a:solidFill>
                  <a:schemeClr val="bg1"/>
                </a:solidFill>
                <a:latin typeface="Myriad Pro" panose="020B0503030403020204" charset="0"/>
              </a:rPr>
              <a:t>Cannabis Production and Processing</a:t>
            </a:r>
          </a:p>
        </p:txBody>
      </p:sp>
      <p:pic>
        <p:nvPicPr>
          <p:cNvPr id="11" name="Picture 10" descr="Malahide Logo">
            <a:extLst>
              <a:ext uri="{FF2B5EF4-FFF2-40B4-BE49-F238E27FC236}">
                <a16:creationId xmlns="" xmlns:a16="http://schemas.microsoft.com/office/drawing/2014/main" id="{CA4078D7-3319-4267-A2C6-3C9CB5A4F967}"/>
              </a:ext>
            </a:extLst>
          </p:cNvPr>
          <p:cNvPicPr/>
          <p:nvPr/>
        </p:nvPicPr>
        <p:blipFill>
          <a:blip r:embed="rId4" cstate="print">
            <a:extLst>
              <a:ext uri="{28A0092B-C50C-407E-A947-70E740481C1C}">
                <a14:useLocalDpi xmlns:a14="http://schemas.microsoft.com/office/drawing/2010/main" val="0"/>
              </a:ext>
            </a:extLst>
          </a:blip>
          <a:srcRect b="8888"/>
          <a:stretch>
            <a:fillRect/>
          </a:stretch>
        </p:blipFill>
        <p:spPr>
          <a:xfrm>
            <a:off x="7010400" y="5923367"/>
            <a:ext cx="1752600" cy="706033"/>
          </a:xfrm>
          <a:prstGeom prst="rect">
            <a:avLst/>
          </a:prstGeom>
        </p:spPr>
      </p:pic>
    </p:spTree>
    <p:extLst>
      <p:ext uri="{BB962C8B-B14F-4D97-AF65-F5344CB8AC3E}">
        <p14:creationId xmlns:p14="http://schemas.microsoft.com/office/powerpoint/2010/main" val="1239410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C9982E4-1D71-1E49-92AF-B662D6D541AA}"/>
              </a:ext>
            </a:extLst>
          </p:cNvPr>
          <p:cNvSpPr/>
          <p:nvPr/>
        </p:nvSpPr>
        <p:spPr>
          <a:xfrm>
            <a:off x="-30480" y="-1110"/>
            <a:ext cx="9174480" cy="289671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peech Bubble: Rectangle 1">
            <a:extLst>
              <a:ext uri="{FF2B5EF4-FFF2-40B4-BE49-F238E27FC236}">
                <a16:creationId xmlns="" xmlns:a16="http://schemas.microsoft.com/office/drawing/2014/main" id="{04978617-BBEC-4F4A-B0F2-37ECAD70B121}"/>
              </a:ext>
            </a:extLst>
          </p:cNvPr>
          <p:cNvSpPr/>
          <p:nvPr/>
        </p:nvSpPr>
        <p:spPr>
          <a:xfrm rot="10800000" flipV="1">
            <a:off x="-30480" y="310276"/>
            <a:ext cx="6552055" cy="2585323"/>
          </a:xfrm>
          <a:prstGeom prst="wedgeRectCallout">
            <a:avLst>
              <a:gd name="adj1" fmla="val -20598"/>
              <a:gd name="adj2" fmla="val 59294"/>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05E5D309-780F-4D2D-9443-2E77B3FE3925}"/>
              </a:ext>
            </a:extLst>
          </p:cNvPr>
          <p:cNvSpPr txBox="1"/>
          <p:nvPr/>
        </p:nvSpPr>
        <p:spPr>
          <a:xfrm>
            <a:off x="-30480" y="1478498"/>
            <a:ext cx="9174480" cy="502702"/>
          </a:xfrm>
          <a:prstGeom prst="rect">
            <a:avLst/>
          </a:prstGeom>
          <a:noFill/>
          <a:effectLst/>
        </p:spPr>
        <p:txBody>
          <a:bodyPr wrap="square" rtlCol="0">
            <a:spAutoFit/>
          </a:bodyPr>
          <a:lstStyle/>
          <a:p>
            <a:pPr algn="ctr">
              <a:lnSpc>
                <a:spcPts val="3240"/>
              </a:lnSpc>
            </a:pPr>
            <a:r>
              <a:rPr lang="en-CA" sz="2800" b="1" spc="300" dirty="0">
                <a:solidFill>
                  <a:schemeClr val="bg1"/>
                </a:solidFill>
                <a:effectLst>
                  <a:outerShdw blurRad="38100" dist="38100" dir="2700000" algn="tl">
                    <a:srgbClr val="000000">
                      <a:alpha val="43137"/>
                    </a:srgbClr>
                  </a:outerShdw>
                </a:effectLst>
                <a:latin typeface="Myriad Pro" panose="020B0503030403020204" charset="0"/>
              </a:rPr>
              <a:t>OFFICIAL PLAN AMENDMENT NO. 20</a:t>
            </a:r>
          </a:p>
        </p:txBody>
      </p:sp>
      <p:sp>
        <p:nvSpPr>
          <p:cNvPr id="9" name="TextBox 8">
            <a:extLst>
              <a:ext uri="{FF2B5EF4-FFF2-40B4-BE49-F238E27FC236}">
                <a16:creationId xmlns="" xmlns:a16="http://schemas.microsoft.com/office/drawing/2014/main" id="{CC1F2B25-EF0B-45A8-85BB-FAF774373100}"/>
              </a:ext>
            </a:extLst>
          </p:cNvPr>
          <p:cNvSpPr txBox="1"/>
          <p:nvPr/>
        </p:nvSpPr>
        <p:spPr>
          <a:xfrm>
            <a:off x="-381000" y="2936825"/>
            <a:ext cx="6858000" cy="3616375"/>
          </a:xfrm>
          <a:prstGeom prst="rect">
            <a:avLst/>
          </a:prstGeom>
          <a:noFill/>
          <a:effectLst/>
        </p:spPr>
        <p:txBody>
          <a:bodyPr wrap="square" rtlCol="0">
            <a:spAutoFit/>
          </a:bodyPr>
          <a:lstStyle/>
          <a:p>
            <a:endParaRPr lang="en-US" sz="1400" dirty="0">
              <a:solidFill>
                <a:schemeClr val="bg1">
                  <a:lumMod val="65000"/>
                </a:schemeClr>
              </a:solidFill>
              <a:latin typeface="Myriad Hebrew" pitchFamily="2" charset="-79"/>
              <a:cs typeface="Myriad Hebrew" pitchFamily="2" charset="-79"/>
            </a:endParaRPr>
          </a:p>
          <a:p>
            <a:pPr marL="628650" lvl="1" indent="-171450">
              <a:buFont typeface="Arial" panose="020B0604020202020204" pitchFamily="34" charset="0"/>
              <a:buChar char="•"/>
            </a:pPr>
            <a:r>
              <a:rPr lang="en-US" sz="1400" b="1" dirty="0">
                <a:solidFill>
                  <a:schemeClr val="bg1">
                    <a:lumMod val="65000"/>
                  </a:schemeClr>
                </a:solidFill>
                <a:latin typeface="Myriad Hebrew" pitchFamily="2" charset="-79"/>
                <a:cs typeface="Myriad Hebrew" pitchFamily="2" charset="-79"/>
              </a:rPr>
              <a:t>On-Farm Diversified Uses (Section 2.1.4): </a:t>
            </a:r>
            <a:r>
              <a:rPr lang="en-US" sz="1400" dirty="0">
                <a:solidFill>
                  <a:schemeClr val="bg1">
                    <a:lumMod val="65000"/>
                  </a:schemeClr>
                </a:solidFill>
                <a:latin typeface="Myriad Hebrew" pitchFamily="2" charset="-79"/>
                <a:cs typeface="Myriad Hebrew" pitchFamily="2" charset="-79"/>
              </a:rPr>
              <a:t>provides the Township with greater flexibility when assessing the types of uses permitted and the standards applying to such uses.</a:t>
            </a:r>
          </a:p>
          <a:p>
            <a:pPr marL="628650" lvl="1" indent="-171450">
              <a:buFont typeface="Arial" panose="020B0604020202020204" pitchFamily="34" charset="0"/>
              <a:buChar char="•"/>
            </a:pPr>
            <a:endParaRPr lang="en-US" sz="1400" dirty="0">
              <a:solidFill>
                <a:schemeClr val="bg1">
                  <a:lumMod val="65000"/>
                </a:schemeClr>
              </a:solidFill>
              <a:latin typeface="Myriad Hebrew" pitchFamily="2" charset="-79"/>
              <a:cs typeface="Myriad Hebrew" pitchFamily="2" charset="-79"/>
            </a:endParaRPr>
          </a:p>
          <a:p>
            <a:pPr marL="628650" lvl="1" indent="-171450">
              <a:buFont typeface="Arial" panose="020B0604020202020204" pitchFamily="34" charset="0"/>
              <a:buChar char="•"/>
            </a:pPr>
            <a:r>
              <a:rPr lang="en-US" sz="1400" b="1" dirty="0">
                <a:solidFill>
                  <a:schemeClr val="bg1">
                    <a:lumMod val="65000"/>
                  </a:schemeClr>
                </a:solidFill>
                <a:latin typeface="Myriad Hebrew" pitchFamily="2" charset="-79"/>
                <a:cs typeface="Myriad Hebrew" pitchFamily="2" charset="-79"/>
              </a:rPr>
              <a:t>Second Dwelling Units (Section 2.1.13): </a:t>
            </a:r>
            <a:r>
              <a:rPr lang="en-US" sz="1400" dirty="0">
                <a:solidFill>
                  <a:schemeClr val="bg1">
                    <a:lumMod val="65000"/>
                  </a:schemeClr>
                </a:solidFill>
                <a:latin typeface="Myriad Hebrew" pitchFamily="2" charset="-79"/>
                <a:cs typeface="Myriad Hebrew" pitchFamily="2" charset="-79"/>
              </a:rPr>
              <a:t>permits a second dwelling unit within a single detached dwelling or within an accessory building on lands designated ‘Agriculture’. (The current OP policy (Section 4.1.5) only addresses and permits second dwelling units in designated settlement areas).</a:t>
            </a:r>
          </a:p>
          <a:p>
            <a:pPr marL="628650" lvl="1" indent="-171450">
              <a:buFont typeface="Arial" panose="020B0604020202020204" pitchFamily="34" charset="0"/>
              <a:buChar char="•"/>
            </a:pPr>
            <a:endParaRPr lang="en-US" sz="1400" dirty="0">
              <a:solidFill>
                <a:schemeClr val="bg1">
                  <a:lumMod val="65000"/>
                </a:schemeClr>
              </a:solidFill>
              <a:latin typeface="Myriad Hebrew" pitchFamily="2" charset="-79"/>
              <a:cs typeface="Myriad Hebrew" pitchFamily="2" charset="-79"/>
            </a:endParaRPr>
          </a:p>
          <a:p>
            <a:pPr marL="628650" lvl="1" indent="-171450">
              <a:buFont typeface="Arial" panose="020B0604020202020204" pitchFamily="34" charset="0"/>
              <a:buChar char="•"/>
            </a:pPr>
            <a:r>
              <a:rPr lang="en-US" sz="1400" b="1" dirty="0">
                <a:solidFill>
                  <a:schemeClr val="bg1">
                    <a:lumMod val="65000"/>
                  </a:schemeClr>
                </a:solidFill>
                <a:latin typeface="Myriad Hebrew" pitchFamily="2" charset="-79"/>
                <a:cs typeface="Myriad Hebrew" pitchFamily="2" charset="-79"/>
              </a:rPr>
              <a:t>Granny Flats (Section 3.9): </a:t>
            </a:r>
            <a:r>
              <a:rPr lang="en-US" sz="1400" dirty="0">
                <a:solidFill>
                  <a:schemeClr val="bg1">
                    <a:lumMod val="65000"/>
                  </a:schemeClr>
                </a:solidFill>
                <a:latin typeface="Myriad Hebrew" pitchFamily="2" charset="-79"/>
                <a:cs typeface="Myriad Hebrew" pitchFamily="2" charset="-79"/>
              </a:rPr>
              <a:t>policies added to permit granny flats or garden suites for family members. There is likely to be continued interest by property owners in the ability to provide for temporary accommodation for family members residing on the same lot in both agricultural and settlement areas.</a:t>
            </a:r>
          </a:p>
          <a:p>
            <a:pPr marL="628650" lvl="1" indent="-171450">
              <a:buFont typeface="Arial" panose="020B0604020202020204" pitchFamily="34" charset="0"/>
              <a:buChar char="•"/>
            </a:pPr>
            <a:endParaRPr lang="en-US" sz="1100" dirty="0">
              <a:solidFill>
                <a:schemeClr val="bg1">
                  <a:lumMod val="65000"/>
                </a:schemeClr>
              </a:solidFill>
              <a:latin typeface="Myriad Hebrew" pitchFamily="2" charset="-79"/>
              <a:cs typeface="Myriad Hebrew" pitchFamily="2" charset="-79"/>
            </a:endParaRPr>
          </a:p>
          <a:p>
            <a:pPr marL="628650" lvl="1" indent="-171450">
              <a:buFont typeface="Arial" panose="020B0604020202020204" pitchFamily="34" charset="0"/>
              <a:buChar char="•"/>
            </a:pPr>
            <a:endParaRPr lang="en-US" sz="1100" dirty="0">
              <a:solidFill>
                <a:schemeClr val="bg1">
                  <a:lumMod val="65000"/>
                </a:schemeClr>
              </a:solidFill>
              <a:latin typeface="Myriad Hebrew" pitchFamily="2" charset="-79"/>
              <a:cs typeface="Myriad Hebrew" pitchFamily="2" charset="-79"/>
            </a:endParaRPr>
          </a:p>
          <a:p>
            <a:pPr marL="628650" lvl="1" indent="-171450">
              <a:buFont typeface="Arial" panose="020B0604020202020204" pitchFamily="34" charset="0"/>
              <a:buChar char="•"/>
            </a:pPr>
            <a:endParaRPr lang="en-US" sz="1100" dirty="0">
              <a:solidFill>
                <a:schemeClr val="bg1">
                  <a:lumMod val="65000"/>
                </a:schemeClr>
              </a:solidFill>
              <a:latin typeface="Myriad Hebrew" pitchFamily="2" charset="-79"/>
              <a:cs typeface="Myriad Hebrew" pitchFamily="2" charset="-79"/>
            </a:endParaRPr>
          </a:p>
        </p:txBody>
      </p:sp>
      <p:pic>
        <p:nvPicPr>
          <p:cNvPr id="12" name="Picture 11">
            <a:extLst>
              <a:ext uri="{FF2B5EF4-FFF2-40B4-BE49-F238E27FC236}">
                <a16:creationId xmlns="" xmlns:a16="http://schemas.microsoft.com/office/drawing/2014/main" id="{61A1077F-C9F5-4A32-86FE-72A1C0B873F4}"/>
              </a:ext>
            </a:extLst>
          </p:cNvPr>
          <p:cNvPicPr>
            <a:picLocks noChangeAspect="1" noChangeArrowheads="1"/>
          </p:cNvPicPr>
          <p:nvPr/>
        </p:nvPicPr>
        <p:blipFill>
          <a:blip r:embed="rId2" cstate="print">
            <a:alphaModFix amt="5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661840" y="6006080"/>
            <a:ext cx="922078" cy="62332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 xmlns:a16="http://schemas.microsoft.com/office/drawing/2014/main" id="{44765BD6-F94F-4EAF-AB04-AD29464137B1}"/>
              </a:ext>
            </a:extLst>
          </p:cNvPr>
          <p:cNvSpPr/>
          <p:nvPr/>
        </p:nvSpPr>
        <p:spPr>
          <a:xfrm>
            <a:off x="457199" y="709276"/>
            <a:ext cx="8078345" cy="461665"/>
          </a:xfrm>
          <a:prstGeom prst="rect">
            <a:avLst/>
          </a:prstGeom>
        </p:spPr>
        <p:txBody>
          <a:bodyPr wrap="square">
            <a:spAutoFit/>
          </a:bodyPr>
          <a:lstStyle/>
          <a:p>
            <a:pPr defTabSz="931863">
              <a:tabLst>
                <a:tab pos="3946525" algn="ctr"/>
                <a:tab pos="7894638" algn="r"/>
              </a:tabLst>
            </a:pPr>
            <a:r>
              <a:rPr lang="en-US" sz="1200" dirty="0">
                <a:solidFill>
                  <a:schemeClr val="bg1">
                    <a:lumMod val="85000"/>
                  </a:schemeClr>
                </a:solidFill>
                <a:latin typeface="Candara" panose="020E0502030303020204" pitchFamily="34" charset="0"/>
              </a:rPr>
              <a:t>Comprehensive Review &amp; Update	Statutory Public Meeting	December 16, 2021</a:t>
            </a:r>
          </a:p>
          <a:p>
            <a:pPr defTabSz="931863">
              <a:tabLst>
                <a:tab pos="3946525" algn="ctr"/>
                <a:tab pos="7894638" algn="r"/>
              </a:tabLst>
            </a:pPr>
            <a:r>
              <a:rPr lang="en-US" sz="1200" dirty="0">
                <a:solidFill>
                  <a:schemeClr val="bg1">
                    <a:lumMod val="85000"/>
                  </a:schemeClr>
                </a:solidFill>
                <a:latin typeface="Candara" panose="020E0502030303020204" pitchFamily="34" charset="0"/>
              </a:rPr>
              <a:t>Township of Malahide Official Plan</a:t>
            </a:r>
          </a:p>
        </p:txBody>
      </p:sp>
      <p:sp>
        <p:nvSpPr>
          <p:cNvPr id="10" name="TextBox 9">
            <a:extLst>
              <a:ext uri="{FF2B5EF4-FFF2-40B4-BE49-F238E27FC236}">
                <a16:creationId xmlns="" xmlns:a16="http://schemas.microsoft.com/office/drawing/2014/main" id="{05E5D309-780F-4D2D-9443-2E77B3FE3925}"/>
              </a:ext>
            </a:extLst>
          </p:cNvPr>
          <p:cNvSpPr txBox="1"/>
          <p:nvPr/>
        </p:nvSpPr>
        <p:spPr>
          <a:xfrm>
            <a:off x="8021" y="2069070"/>
            <a:ext cx="9174480" cy="449803"/>
          </a:xfrm>
          <a:prstGeom prst="rect">
            <a:avLst/>
          </a:prstGeom>
          <a:noFill/>
          <a:effectLst/>
        </p:spPr>
        <p:txBody>
          <a:bodyPr wrap="square" rtlCol="0">
            <a:spAutoFit/>
          </a:bodyPr>
          <a:lstStyle/>
          <a:p>
            <a:pPr algn="ctr">
              <a:lnSpc>
                <a:spcPts val="3240"/>
              </a:lnSpc>
            </a:pPr>
            <a:r>
              <a:rPr lang="en-CA" sz="1600" b="1" spc="300" dirty="0">
                <a:solidFill>
                  <a:schemeClr val="bg1"/>
                </a:solidFill>
                <a:latin typeface="Myriad Pro" panose="020B0503030403020204" charset="0"/>
              </a:rPr>
              <a:t>Rural &amp; Agricultural Development</a:t>
            </a:r>
          </a:p>
        </p:txBody>
      </p:sp>
      <p:pic>
        <p:nvPicPr>
          <p:cNvPr id="11" name="Picture 10" descr="Malahide Logo">
            <a:extLst>
              <a:ext uri="{FF2B5EF4-FFF2-40B4-BE49-F238E27FC236}">
                <a16:creationId xmlns="" xmlns:a16="http://schemas.microsoft.com/office/drawing/2014/main" id="{160BA093-8F19-45AF-97C0-1D8BCC9E1E36}"/>
              </a:ext>
            </a:extLst>
          </p:cNvPr>
          <p:cNvPicPr/>
          <p:nvPr/>
        </p:nvPicPr>
        <p:blipFill>
          <a:blip r:embed="rId4" cstate="print">
            <a:extLst>
              <a:ext uri="{28A0092B-C50C-407E-A947-70E740481C1C}">
                <a14:useLocalDpi xmlns:a14="http://schemas.microsoft.com/office/drawing/2010/main" val="0"/>
              </a:ext>
            </a:extLst>
          </a:blip>
          <a:srcRect b="8888"/>
          <a:stretch>
            <a:fillRect/>
          </a:stretch>
        </p:blipFill>
        <p:spPr>
          <a:xfrm>
            <a:off x="7010400" y="5943600"/>
            <a:ext cx="1752600" cy="706033"/>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24749" r="11695"/>
          <a:stretch/>
        </p:blipFill>
        <p:spPr>
          <a:xfrm>
            <a:off x="6477000" y="3124200"/>
            <a:ext cx="2438400" cy="2362200"/>
          </a:xfrm>
          <a:prstGeom prst="rect">
            <a:avLst/>
          </a:prstGeom>
        </p:spPr>
      </p:pic>
    </p:spTree>
    <p:extLst>
      <p:ext uri="{BB962C8B-B14F-4D97-AF65-F5344CB8AC3E}">
        <p14:creationId xmlns:p14="http://schemas.microsoft.com/office/powerpoint/2010/main" val="3511574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C9982E4-1D71-1E49-92AF-B662D6D541AA}"/>
              </a:ext>
            </a:extLst>
          </p:cNvPr>
          <p:cNvSpPr/>
          <p:nvPr/>
        </p:nvSpPr>
        <p:spPr>
          <a:xfrm>
            <a:off x="-30480" y="0"/>
            <a:ext cx="9174480" cy="289671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peech Bubble: Rectangle 1">
            <a:extLst>
              <a:ext uri="{FF2B5EF4-FFF2-40B4-BE49-F238E27FC236}">
                <a16:creationId xmlns="" xmlns:a16="http://schemas.microsoft.com/office/drawing/2014/main" id="{04978617-BBEC-4F4A-B0F2-37ECAD70B121}"/>
              </a:ext>
            </a:extLst>
          </p:cNvPr>
          <p:cNvSpPr/>
          <p:nvPr/>
        </p:nvSpPr>
        <p:spPr>
          <a:xfrm rot="10800000" flipV="1">
            <a:off x="-30480" y="267248"/>
            <a:ext cx="6552055" cy="2585323"/>
          </a:xfrm>
          <a:prstGeom prst="wedgeRectCallout">
            <a:avLst>
              <a:gd name="adj1" fmla="val -21205"/>
              <a:gd name="adj2" fmla="val 6698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05E5D309-780F-4D2D-9443-2E77B3FE3925}"/>
              </a:ext>
            </a:extLst>
          </p:cNvPr>
          <p:cNvSpPr txBox="1"/>
          <p:nvPr/>
        </p:nvSpPr>
        <p:spPr>
          <a:xfrm>
            <a:off x="-30480" y="1478498"/>
            <a:ext cx="9174480" cy="502702"/>
          </a:xfrm>
          <a:prstGeom prst="rect">
            <a:avLst/>
          </a:prstGeom>
          <a:noFill/>
          <a:effectLst/>
        </p:spPr>
        <p:txBody>
          <a:bodyPr wrap="square" rtlCol="0">
            <a:spAutoFit/>
          </a:bodyPr>
          <a:lstStyle/>
          <a:p>
            <a:pPr algn="ctr">
              <a:lnSpc>
                <a:spcPts val="3240"/>
              </a:lnSpc>
            </a:pPr>
            <a:r>
              <a:rPr lang="en-CA" sz="2800" b="1" spc="300" dirty="0">
                <a:solidFill>
                  <a:schemeClr val="bg1"/>
                </a:solidFill>
                <a:effectLst>
                  <a:outerShdw blurRad="38100" dist="38100" dir="2700000" algn="tl">
                    <a:srgbClr val="000000">
                      <a:alpha val="43137"/>
                    </a:srgbClr>
                  </a:outerShdw>
                </a:effectLst>
                <a:latin typeface="Myriad Pro" panose="020B0503030403020204" charset="0"/>
              </a:rPr>
              <a:t>OFFICIAL PLAN AMENDMENT NO. 20</a:t>
            </a:r>
          </a:p>
        </p:txBody>
      </p:sp>
      <p:sp>
        <p:nvSpPr>
          <p:cNvPr id="9" name="TextBox 8">
            <a:extLst>
              <a:ext uri="{FF2B5EF4-FFF2-40B4-BE49-F238E27FC236}">
                <a16:creationId xmlns="" xmlns:a16="http://schemas.microsoft.com/office/drawing/2014/main" id="{CC1F2B25-EF0B-45A8-85BB-FAF774373100}"/>
              </a:ext>
            </a:extLst>
          </p:cNvPr>
          <p:cNvSpPr txBox="1"/>
          <p:nvPr/>
        </p:nvSpPr>
        <p:spPr>
          <a:xfrm>
            <a:off x="661839" y="3561848"/>
            <a:ext cx="7873705" cy="2031325"/>
          </a:xfrm>
          <a:prstGeom prst="rect">
            <a:avLst/>
          </a:prstGeom>
          <a:noFill/>
          <a:effectLst/>
        </p:spPr>
        <p:txBody>
          <a:bodyPr wrap="square" rtlCol="0">
            <a:spAutoFit/>
          </a:bodyPr>
          <a:lstStyle/>
          <a:p>
            <a:pPr marL="171450" indent="-171450">
              <a:buFont typeface="Arial" panose="020B0604020202020204" pitchFamily="34" charset="0"/>
              <a:buChar char="•"/>
            </a:pPr>
            <a:r>
              <a:rPr lang="en-US" sz="1400" b="1" dirty="0">
                <a:solidFill>
                  <a:schemeClr val="bg1">
                    <a:lumMod val="65000"/>
                  </a:schemeClr>
                </a:solidFill>
                <a:latin typeface="Myriad Hebrew" pitchFamily="2" charset="-79"/>
                <a:cs typeface="Myriad Hebrew" pitchFamily="2" charset="-79"/>
              </a:rPr>
              <a:t>3.4.1 Conversion of Employment Areas: </a:t>
            </a:r>
          </a:p>
          <a:p>
            <a:pPr marL="628650" lvl="1" indent="-171450">
              <a:buFont typeface="Arial" panose="020B0604020202020204" pitchFamily="34" charset="0"/>
              <a:buChar char="•"/>
            </a:pPr>
            <a:r>
              <a:rPr lang="en-US" sz="1400" dirty="0">
                <a:solidFill>
                  <a:schemeClr val="bg1">
                    <a:lumMod val="65000"/>
                  </a:schemeClr>
                </a:solidFill>
                <a:latin typeface="Myriad Hebrew" pitchFamily="2" charset="-79"/>
                <a:cs typeface="Myriad Hebrew" pitchFamily="2" charset="-79"/>
              </a:rPr>
              <a:t>Permits the conversion of employment areas outside a comprehensive review subject to sufficient planning justification being provided and as provided for under the PPS 2020 (Section 1.3.2.5).</a:t>
            </a:r>
          </a:p>
          <a:p>
            <a:pPr lvl="1"/>
            <a:endParaRPr lang="en-US" sz="1400" dirty="0">
              <a:solidFill>
                <a:schemeClr val="bg1">
                  <a:lumMod val="65000"/>
                </a:schemeClr>
              </a:solidFill>
              <a:latin typeface="Myriad Hebrew" pitchFamily="2" charset="-79"/>
              <a:cs typeface="Myriad Hebrew" pitchFamily="2" charset="-79"/>
            </a:endParaRPr>
          </a:p>
          <a:p>
            <a:pPr marL="171450" indent="-171450">
              <a:buFont typeface="Arial" panose="020B0604020202020204" pitchFamily="34" charset="0"/>
              <a:buChar char="•"/>
            </a:pPr>
            <a:r>
              <a:rPr lang="en-US" sz="1400" b="1" dirty="0">
                <a:solidFill>
                  <a:schemeClr val="bg1">
                    <a:lumMod val="65000"/>
                  </a:schemeClr>
                </a:solidFill>
                <a:latin typeface="Myriad Hebrew" pitchFamily="2" charset="-79"/>
                <a:cs typeface="Myriad Hebrew" pitchFamily="2" charset="-79"/>
              </a:rPr>
              <a:t>3.4.5 Home Based Industrial Park: </a:t>
            </a:r>
          </a:p>
          <a:p>
            <a:pPr marL="628650" lvl="1" indent="-171450">
              <a:buFont typeface="Arial" panose="020B0604020202020204" pitchFamily="34" charset="0"/>
              <a:buChar char="•"/>
            </a:pPr>
            <a:r>
              <a:rPr lang="en-US" sz="1400" dirty="0">
                <a:solidFill>
                  <a:schemeClr val="bg1">
                    <a:lumMod val="65000"/>
                  </a:schemeClr>
                </a:solidFill>
                <a:latin typeface="Myriad Hebrew" pitchFamily="2" charset="-79"/>
                <a:cs typeface="Myriad Hebrew" pitchFamily="2" charset="-79"/>
              </a:rPr>
              <a:t>A new designation and policy is introduced to permit the development of home-based industrial parks following on a similar theme as the Silvermoon Innovation Park lying adjacent to Highway No. 401 in the Municipality of Thames Centre.</a:t>
            </a:r>
          </a:p>
        </p:txBody>
      </p:sp>
      <p:pic>
        <p:nvPicPr>
          <p:cNvPr id="12" name="Picture 11">
            <a:extLst>
              <a:ext uri="{FF2B5EF4-FFF2-40B4-BE49-F238E27FC236}">
                <a16:creationId xmlns="" xmlns:a16="http://schemas.microsoft.com/office/drawing/2014/main" id="{61A1077F-C9F5-4A32-86FE-72A1C0B873F4}"/>
              </a:ext>
            </a:extLst>
          </p:cNvPr>
          <p:cNvPicPr>
            <a:picLocks noChangeAspect="1" noChangeArrowheads="1"/>
          </p:cNvPicPr>
          <p:nvPr/>
        </p:nvPicPr>
        <p:blipFill>
          <a:blip r:embed="rId2" cstate="print">
            <a:alphaModFix amt="5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661840" y="6006080"/>
            <a:ext cx="922078" cy="62332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 xmlns:a16="http://schemas.microsoft.com/office/drawing/2014/main" id="{44765BD6-F94F-4EAF-AB04-AD29464137B1}"/>
              </a:ext>
            </a:extLst>
          </p:cNvPr>
          <p:cNvSpPr/>
          <p:nvPr/>
        </p:nvSpPr>
        <p:spPr>
          <a:xfrm>
            <a:off x="457199" y="709276"/>
            <a:ext cx="8078345" cy="461665"/>
          </a:xfrm>
          <a:prstGeom prst="rect">
            <a:avLst/>
          </a:prstGeom>
        </p:spPr>
        <p:txBody>
          <a:bodyPr wrap="square">
            <a:spAutoFit/>
          </a:bodyPr>
          <a:lstStyle/>
          <a:p>
            <a:pPr defTabSz="931863">
              <a:tabLst>
                <a:tab pos="3946525" algn="ctr"/>
                <a:tab pos="7894638" algn="r"/>
              </a:tabLst>
            </a:pPr>
            <a:r>
              <a:rPr lang="en-US" sz="1200" dirty="0">
                <a:solidFill>
                  <a:schemeClr val="bg1">
                    <a:lumMod val="85000"/>
                  </a:schemeClr>
                </a:solidFill>
                <a:latin typeface="Candara" panose="020E0502030303020204" pitchFamily="34" charset="0"/>
              </a:rPr>
              <a:t>Comprehensive Review &amp; Update	Statutory Public Meeting	December 16, 2021</a:t>
            </a:r>
          </a:p>
          <a:p>
            <a:pPr defTabSz="931863">
              <a:tabLst>
                <a:tab pos="3946525" algn="ctr"/>
                <a:tab pos="7894638" algn="r"/>
              </a:tabLst>
            </a:pPr>
            <a:r>
              <a:rPr lang="en-US" sz="1200" dirty="0">
                <a:solidFill>
                  <a:schemeClr val="bg1">
                    <a:lumMod val="85000"/>
                  </a:schemeClr>
                </a:solidFill>
                <a:latin typeface="Candara" panose="020E0502030303020204" pitchFamily="34" charset="0"/>
              </a:rPr>
              <a:t>Township of Malahide Official Plan</a:t>
            </a:r>
          </a:p>
        </p:txBody>
      </p:sp>
      <p:sp>
        <p:nvSpPr>
          <p:cNvPr id="10" name="TextBox 9">
            <a:extLst>
              <a:ext uri="{FF2B5EF4-FFF2-40B4-BE49-F238E27FC236}">
                <a16:creationId xmlns="" xmlns:a16="http://schemas.microsoft.com/office/drawing/2014/main" id="{05E5D309-780F-4D2D-9443-2E77B3FE3925}"/>
              </a:ext>
            </a:extLst>
          </p:cNvPr>
          <p:cNvSpPr txBox="1"/>
          <p:nvPr/>
        </p:nvSpPr>
        <p:spPr>
          <a:xfrm>
            <a:off x="8021" y="2069070"/>
            <a:ext cx="9174480" cy="449803"/>
          </a:xfrm>
          <a:prstGeom prst="rect">
            <a:avLst/>
          </a:prstGeom>
          <a:noFill/>
          <a:effectLst/>
        </p:spPr>
        <p:txBody>
          <a:bodyPr wrap="square" rtlCol="0">
            <a:spAutoFit/>
          </a:bodyPr>
          <a:lstStyle/>
          <a:p>
            <a:pPr algn="ctr">
              <a:lnSpc>
                <a:spcPts val="3240"/>
              </a:lnSpc>
            </a:pPr>
            <a:r>
              <a:rPr lang="en-US" sz="1600" b="1" spc="300" dirty="0">
                <a:solidFill>
                  <a:schemeClr val="bg1"/>
                </a:solidFill>
                <a:latin typeface="Myriad Pro" panose="020B0503030403020204" charset="0"/>
              </a:rPr>
              <a:t>Industrial Policies</a:t>
            </a:r>
          </a:p>
        </p:txBody>
      </p:sp>
      <p:pic>
        <p:nvPicPr>
          <p:cNvPr id="11" name="Picture 10" descr="Malahide Logo">
            <a:extLst>
              <a:ext uri="{FF2B5EF4-FFF2-40B4-BE49-F238E27FC236}">
                <a16:creationId xmlns="" xmlns:a16="http://schemas.microsoft.com/office/drawing/2014/main" id="{32A68CC7-701A-4B07-BF31-B8836411434F}"/>
              </a:ext>
            </a:extLst>
          </p:cNvPr>
          <p:cNvPicPr/>
          <p:nvPr/>
        </p:nvPicPr>
        <p:blipFill>
          <a:blip r:embed="rId4" cstate="print">
            <a:extLst>
              <a:ext uri="{28A0092B-C50C-407E-A947-70E740481C1C}">
                <a14:useLocalDpi xmlns:a14="http://schemas.microsoft.com/office/drawing/2010/main" val="0"/>
              </a:ext>
            </a:extLst>
          </a:blip>
          <a:srcRect b="8888"/>
          <a:stretch>
            <a:fillRect/>
          </a:stretch>
        </p:blipFill>
        <p:spPr>
          <a:xfrm>
            <a:off x="7010400" y="5923367"/>
            <a:ext cx="1752600" cy="706033"/>
          </a:xfrm>
          <a:prstGeom prst="rect">
            <a:avLst/>
          </a:prstGeom>
        </p:spPr>
      </p:pic>
    </p:spTree>
    <p:extLst>
      <p:ext uri="{BB962C8B-B14F-4D97-AF65-F5344CB8AC3E}">
        <p14:creationId xmlns:p14="http://schemas.microsoft.com/office/powerpoint/2010/main" val="1878729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12050</TotalTime>
  <Words>2178</Words>
  <Application>Microsoft Office PowerPoint</Application>
  <PresentationFormat>On-screen Show (4:3)</PresentationFormat>
  <Paragraphs>293</Paragraphs>
  <Slides>32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Candara</vt:lpstr>
      <vt:lpstr>Myriad Pro</vt:lpstr>
      <vt:lpstr>Arial</vt:lpstr>
      <vt:lpstr>Myriad Hebrew</vt:lpstr>
      <vt:lpstr>HelveticaNeueLT Std</vt:lpstr>
      <vt:lpstr>Calibri</vt:lpstr>
      <vt:lpstr>HelveticaNeueLT Std Thin</vt:lpstr>
      <vt:lpstr>Myriad Pro Semibold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Cyrus</dc:creator>
  <cp:lastModifiedBy>Dan Smith</cp:lastModifiedBy>
  <cp:revision>591</cp:revision>
  <cp:lastPrinted>2021-06-22T18:41:26Z</cp:lastPrinted>
  <dcterms:created xsi:type="dcterms:W3CDTF">2015-09-10T14:28:05Z</dcterms:created>
  <dcterms:modified xsi:type="dcterms:W3CDTF">2021-12-13T20:39:30Z</dcterms:modified>
</cp:coreProperties>
</file>